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9" r:id="rId3"/>
    <p:sldId id="257" r:id="rId4"/>
    <p:sldId id="271" r:id="rId5"/>
    <p:sldId id="270" r:id="rId6"/>
    <p:sldId id="258" r:id="rId7"/>
    <p:sldId id="268" r:id="rId8"/>
    <p:sldId id="262" r:id="rId9"/>
    <p:sldId id="263" r:id="rId10"/>
    <p:sldId id="267" r:id="rId11"/>
    <p:sldId id="259" r:id="rId12"/>
    <p:sldId id="264" r:id="rId13"/>
    <p:sldId id="266" r:id="rId14"/>
    <p:sldId id="278" r:id="rId15"/>
    <p:sldId id="272" r:id="rId16"/>
    <p:sldId id="260" r:id="rId17"/>
    <p:sldId id="273" r:id="rId18"/>
    <p:sldId id="274" r:id="rId19"/>
    <p:sldId id="275" r:id="rId20"/>
    <p:sldId id="261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100" d="100"/>
          <a:sy n="100" d="100"/>
        </p:scale>
        <p:origin x="912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061EF63-C9BD-4B3F-9E23-6B6B07F098C9}" type="doc">
      <dgm:prSet loTypeId="urn:microsoft.com/office/officeart/2016/7/layout/BasicLinearProcessNumbered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90C662DA-8B64-46D7-B4B5-36BAB1A3DEC7}">
      <dgm:prSet/>
      <dgm:spPr/>
      <dgm:t>
        <a:bodyPr/>
        <a:lstStyle/>
        <a:p>
          <a:r>
            <a:rPr lang="en-US" b="1" baseline="0"/>
            <a:t>Compute Equal Width Cutoffs</a:t>
          </a:r>
          <a:endParaRPr lang="en-US"/>
        </a:p>
      </dgm:t>
    </dgm:pt>
    <dgm:pt modelId="{A42256E8-8223-43D6-8C0B-EB7F24802C83}" type="parTrans" cxnId="{8513FC45-B47F-4463-A77B-45057FB72B1A}">
      <dgm:prSet/>
      <dgm:spPr/>
      <dgm:t>
        <a:bodyPr/>
        <a:lstStyle/>
        <a:p>
          <a:endParaRPr lang="en-US"/>
        </a:p>
      </dgm:t>
    </dgm:pt>
    <dgm:pt modelId="{2367B908-9EB6-4905-BDE5-331A5A950830}" type="sibTrans" cxnId="{8513FC45-B47F-4463-A77B-45057FB72B1A}">
      <dgm:prSet phldrT="1" phldr="0"/>
      <dgm:spPr/>
      <dgm:t>
        <a:bodyPr/>
        <a:lstStyle/>
        <a:p>
          <a:r>
            <a:rPr lang="en-US"/>
            <a:t>1</a:t>
          </a:r>
        </a:p>
      </dgm:t>
    </dgm:pt>
    <dgm:pt modelId="{2EE5A03C-3F44-43D5-B97E-CE29D7663F2B}">
      <dgm:prSet/>
      <dgm:spPr/>
      <dgm:t>
        <a:bodyPr/>
        <a:lstStyle/>
        <a:p>
          <a:r>
            <a:rPr lang="en-US" b="1" baseline="0"/>
            <a:t>Compute Bin Frequency</a:t>
          </a:r>
          <a:endParaRPr lang="en-US"/>
        </a:p>
      </dgm:t>
    </dgm:pt>
    <dgm:pt modelId="{9CAE8ED0-41B4-4766-AF40-B7EE3CA0A09F}" type="parTrans" cxnId="{2BE14BB2-86D1-45FE-BED2-8A9BEE8B7A28}">
      <dgm:prSet/>
      <dgm:spPr/>
      <dgm:t>
        <a:bodyPr/>
        <a:lstStyle/>
        <a:p>
          <a:endParaRPr lang="en-US"/>
        </a:p>
      </dgm:t>
    </dgm:pt>
    <dgm:pt modelId="{243AA33C-91E6-43D1-BCDA-79EFD3EB9256}" type="sibTrans" cxnId="{2BE14BB2-86D1-45FE-BED2-8A9BEE8B7A28}">
      <dgm:prSet phldrT="2" phldr="0"/>
      <dgm:spPr/>
      <dgm:t>
        <a:bodyPr/>
        <a:lstStyle/>
        <a:p>
          <a:r>
            <a:rPr lang="en-US"/>
            <a:t>2</a:t>
          </a:r>
        </a:p>
      </dgm:t>
    </dgm:pt>
    <dgm:pt modelId="{1802EA63-35DA-48C7-9E06-1E4D387B88B9}">
      <dgm:prSet/>
      <dgm:spPr/>
      <dgm:t>
        <a:bodyPr/>
        <a:lstStyle/>
        <a:p>
          <a:r>
            <a:rPr lang="en-US" b="1" baseline="0" dirty="0"/>
            <a:t>Separate All-star from non-all-star</a:t>
          </a:r>
          <a:endParaRPr lang="en-US" dirty="0"/>
        </a:p>
      </dgm:t>
    </dgm:pt>
    <dgm:pt modelId="{6E1F9E72-7B5E-4267-8E85-F5444F43D351}" type="parTrans" cxnId="{6A71EF89-81C6-465A-987A-95BB7885EFB0}">
      <dgm:prSet/>
      <dgm:spPr/>
      <dgm:t>
        <a:bodyPr/>
        <a:lstStyle/>
        <a:p>
          <a:endParaRPr lang="en-US"/>
        </a:p>
      </dgm:t>
    </dgm:pt>
    <dgm:pt modelId="{C10DD460-5259-4ADB-A396-70B181DD18D1}" type="sibTrans" cxnId="{6A71EF89-81C6-465A-987A-95BB7885EFB0}">
      <dgm:prSet phldrT="3" phldr="0"/>
      <dgm:spPr/>
      <dgm:t>
        <a:bodyPr/>
        <a:lstStyle/>
        <a:p>
          <a:r>
            <a:rPr lang="en-US"/>
            <a:t>3</a:t>
          </a:r>
        </a:p>
      </dgm:t>
    </dgm:pt>
    <dgm:pt modelId="{C9F4C50F-BCAF-4AB8-834E-54035B00B75B}" type="pres">
      <dgm:prSet presAssocID="{9061EF63-C9BD-4B3F-9E23-6B6B07F098C9}" presName="Name0" presStyleCnt="0">
        <dgm:presLayoutVars>
          <dgm:animLvl val="lvl"/>
          <dgm:resizeHandles val="exact"/>
        </dgm:presLayoutVars>
      </dgm:prSet>
      <dgm:spPr/>
    </dgm:pt>
    <dgm:pt modelId="{98D09579-3726-4565-AB8E-BD6836011BBB}" type="pres">
      <dgm:prSet presAssocID="{90C662DA-8B64-46D7-B4B5-36BAB1A3DEC7}" presName="compositeNode" presStyleCnt="0">
        <dgm:presLayoutVars>
          <dgm:bulletEnabled val="1"/>
        </dgm:presLayoutVars>
      </dgm:prSet>
      <dgm:spPr/>
    </dgm:pt>
    <dgm:pt modelId="{C91C2AF9-4B36-4902-ADD8-215B61276AD5}" type="pres">
      <dgm:prSet presAssocID="{90C662DA-8B64-46D7-B4B5-36BAB1A3DEC7}" presName="bgRect" presStyleLbl="bgAccFollowNode1" presStyleIdx="0" presStyleCnt="3"/>
      <dgm:spPr/>
    </dgm:pt>
    <dgm:pt modelId="{CAA77880-2329-49ED-8D46-D3460E5EC2BA}" type="pres">
      <dgm:prSet presAssocID="{2367B908-9EB6-4905-BDE5-331A5A950830}" presName="sibTransNodeCircle" presStyleLbl="alignNode1" presStyleIdx="0" presStyleCnt="6">
        <dgm:presLayoutVars>
          <dgm:chMax val="0"/>
          <dgm:bulletEnabled/>
        </dgm:presLayoutVars>
      </dgm:prSet>
      <dgm:spPr/>
    </dgm:pt>
    <dgm:pt modelId="{91199F8D-B763-4BDE-88A2-7DC9C753F905}" type="pres">
      <dgm:prSet presAssocID="{90C662DA-8B64-46D7-B4B5-36BAB1A3DEC7}" presName="bottomLine" presStyleLbl="alignNode1" presStyleIdx="1" presStyleCnt="6">
        <dgm:presLayoutVars/>
      </dgm:prSet>
      <dgm:spPr/>
    </dgm:pt>
    <dgm:pt modelId="{57CA00C7-EAC0-43E8-88E0-3F9D634039F3}" type="pres">
      <dgm:prSet presAssocID="{90C662DA-8B64-46D7-B4B5-36BAB1A3DEC7}" presName="nodeText" presStyleLbl="bgAccFollowNode1" presStyleIdx="0" presStyleCnt="3">
        <dgm:presLayoutVars>
          <dgm:bulletEnabled val="1"/>
        </dgm:presLayoutVars>
      </dgm:prSet>
      <dgm:spPr/>
    </dgm:pt>
    <dgm:pt modelId="{DC495912-4609-44DD-85DF-FEE8604222A9}" type="pres">
      <dgm:prSet presAssocID="{2367B908-9EB6-4905-BDE5-331A5A950830}" presName="sibTrans" presStyleCnt="0"/>
      <dgm:spPr/>
    </dgm:pt>
    <dgm:pt modelId="{C454F602-965B-4CCF-BEFB-374CFE980A2A}" type="pres">
      <dgm:prSet presAssocID="{2EE5A03C-3F44-43D5-B97E-CE29D7663F2B}" presName="compositeNode" presStyleCnt="0">
        <dgm:presLayoutVars>
          <dgm:bulletEnabled val="1"/>
        </dgm:presLayoutVars>
      </dgm:prSet>
      <dgm:spPr/>
    </dgm:pt>
    <dgm:pt modelId="{651EEE7F-99EB-467C-9174-E3F898DA5126}" type="pres">
      <dgm:prSet presAssocID="{2EE5A03C-3F44-43D5-B97E-CE29D7663F2B}" presName="bgRect" presStyleLbl="bgAccFollowNode1" presStyleIdx="1" presStyleCnt="3"/>
      <dgm:spPr/>
    </dgm:pt>
    <dgm:pt modelId="{5CFFC047-6DB4-4F74-9CB7-4935984F3F1B}" type="pres">
      <dgm:prSet presAssocID="{243AA33C-91E6-43D1-BCDA-79EFD3EB9256}" presName="sibTransNodeCircle" presStyleLbl="alignNode1" presStyleIdx="2" presStyleCnt="6">
        <dgm:presLayoutVars>
          <dgm:chMax val="0"/>
          <dgm:bulletEnabled/>
        </dgm:presLayoutVars>
      </dgm:prSet>
      <dgm:spPr/>
    </dgm:pt>
    <dgm:pt modelId="{5A7DFC7B-C8CA-41B0-A654-F6DEBA9570C3}" type="pres">
      <dgm:prSet presAssocID="{2EE5A03C-3F44-43D5-B97E-CE29D7663F2B}" presName="bottomLine" presStyleLbl="alignNode1" presStyleIdx="3" presStyleCnt="6">
        <dgm:presLayoutVars/>
      </dgm:prSet>
      <dgm:spPr/>
    </dgm:pt>
    <dgm:pt modelId="{0353AF93-85CC-4DA0-A96D-3F7026ED2D8F}" type="pres">
      <dgm:prSet presAssocID="{2EE5A03C-3F44-43D5-B97E-CE29D7663F2B}" presName="nodeText" presStyleLbl="bgAccFollowNode1" presStyleIdx="1" presStyleCnt="3">
        <dgm:presLayoutVars>
          <dgm:bulletEnabled val="1"/>
        </dgm:presLayoutVars>
      </dgm:prSet>
      <dgm:spPr/>
    </dgm:pt>
    <dgm:pt modelId="{4FF2BC61-82FA-4FEA-AA01-169F88DFCD7C}" type="pres">
      <dgm:prSet presAssocID="{243AA33C-91E6-43D1-BCDA-79EFD3EB9256}" presName="sibTrans" presStyleCnt="0"/>
      <dgm:spPr/>
    </dgm:pt>
    <dgm:pt modelId="{8C0847DA-E7E2-4B66-AFCD-AA9E0594D629}" type="pres">
      <dgm:prSet presAssocID="{1802EA63-35DA-48C7-9E06-1E4D387B88B9}" presName="compositeNode" presStyleCnt="0">
        <dgm:presLayoutVars>
          <dgm:bulletEnabled val="1"/>
        </dgm:presLayoutVars>
      </dgm:prSet>
      <dgm:spPr/>
    </dgm:pt>
    <dgm:pt modelId="{6FF81AD6-9544-49F6-B753-B45A6789C037}" type="pres">
      <dgm:prSet presAssocID="{1802EA63-35DA-48C7-9E06-1E4D387B88B9}" presName="bgRect" presStyleLbl="bgAccFollowNode1" presStyleIdx="2" presStyleCnt="3"/>
      <dgm:spPr/>
    </dgm:pt>
    <dgm:pt modelId="{50E3F7D1-2EAA-4FC6-A32A-C71833931F88}" type="pres">
      <dgm:prSet presAssocID="{C10DD460-5259-4ADB-A396-70B181DD18D1}" presName="sibTransNodeCircle" presStyleLbl="alignNode1" presStyleIdx="4" presStyleCnt="6">
        <dgm:presLayoutVars>
          <dgm:chMax val="0"/>
          <dgm:bulletEnabled/>
        </dgm:presLayoutVars>
      </dgm:prSet>
      <dgm:spPr/>
    </dgm:pt>
    <dgm:pt modelId="{46C79F27-E63E-4B24-82C6-67EB1B124468}" type="pres">
      <dgm:prSet presAssocID="{1802EA63-35DA-48C7-9E06-1E4D387B88B9}" presName="bottomLine" presStyleLbl="alignNode1" presStyleIdx="5" presStyleCnt="6">
        <dgm:presLayoutVars/>
      </dgm:prSet>
      <dgm:spPr/>
    </dgm:pt>
    <dgm:pt modelId="{A4F51955-4084-419D-A089-4F5399A1DDE4}" type="pres">
      <dgm:prSet presAssocID="{1802EA63-35DA-48C7-9E06-1E4D387B88B9}" presName="nodeText" presStyleLbl="bgAccFollowNode1" presStyleIdx="2" presStyleCnt="3">
        <dgm:presLayoutVars>
          <dgm:bulletEnabled val="1"/>
        </dgm:presLayoutVars>
      </dgm:prSet>
      <dgm:spPr/>
    </dgm:pt>
  </dgm:ptLst>
  <dgm:cxnLst>
    <dgm:cxn modelId="{C023FE04-15D9-435C-954D-C49874883093}" type="presOf" srcId="{2EE5A03C-3F44-43D5-B97E-CE29D7663F2B}" destId="{0353AF93-85CC-4DA0-A96D-3F7026ED2D8F}" srcOrd="1" destOrd="0" presId="urn:microsoft.com/office/officeart/2016/7/layout/BasicLinearProcessNumbered"/>
    <dgm:cxn modelId="{69B68E0B-CB1F-4A7D-BC94-5C7E65ED4968}" type="presOf" srcId="{90C662DA-8B64-46D7-B4B5-36BAB1A3DEC7}" destId="{57CA00C7-EAC0-43E8-88E0-3F9D634039F3}" srcOrd="1" destOrd="0" presId="urn:microsoft.com/office/officeart/2016/7/layout/BasicLinearProcessNumbered"/>
    <dgm:cxn modelId="{274BE925-D480-4756-928F-37404F389C4F}" type="presOf" srcId="{90C662DA-8B64-46D7-B4B5-36BAB1A3DEC7}" destId="{C91C2AF9-4B36-4902-ADD8-215B61276AD5}" srcOrd="0" destOrd="0" presId="urn:microsoft.com/office/officeart/2016/7/layout/BasicLinearProcessNumbered"/>
    <dgm:cxn modelId="{AD9AC15F-5EE9-4B1E-BF80-FF9B5A9FA17E}" type="presOf" srcId="{1802EA63-35DA-48C7-9E06-1E4D387B88B9}" destId="{6FF81AD6-9544-49F6-B753-B45A6789C037}" srcOrd="0" destOrd="0" presId="urn:microsoft.com/office/officeart/2016/7/layout/BasicLinearProcessNumbered"/>
    <dgm:cxn modelId="{60F7D642-FD2C-448E-A2FD-00DD7B0B69A2}" type="presOf" srcId="{243AA33C-91E6-43D1-BCDA-79EFD3EB9256}" destId="{5CFFC047-6DB4-4F74-9CB7-4935984F3F1B}" srcOrd="0" destOrd="0" presId="urn:microsoft.com/office/officeart/2016/7/layout/BasicLinearProcessNumbered"/>
    <dgm:cxn modelId="{8513FC45-B47F-4463-A77B-45057FB72B1A}" srcId="{9061EF63-C9BD-4B3F-9E23-6B6B07F098C9}" destId="{90C662DA-8B64-46D7-B4B5-36BAB1A3DEC7}" srcOrd="0" destOrd="0" parTransId="{A42256E8-8223-43D6-8C0B-EB7F24802C83}" sibTransId="{2367B908-9EB6-4905-BDE5-331A5A950830}"/>
    <dgm:cxn modelId="{6A71EF89-81C6-465A-987A-95BB7885EFB0}" srcId="{9061EF63-C9BD-4B3F-9E23-6B6B07F098C9}" destId="{1802EA63-35DA-48C7-9E06-1E4D387B88B9}" srcOrd="2" destOrd="0" parTransId="{6E1F9E72-7B5E-4267-8E85-F5444F43D351}" sibTransId="{C10DD460-5259-4ADB-A396-70B181DD18D1}"/>
    <dgm:cxn modelId="{8F27D99F-1396-4D10-AE16-5890390C468A}" type="presOf" srcId="{C10DD460-5259-4ADB-A396-70B181DD18D1}" destId="{50E3F7D1-2EAA-4FC6-A32A-C71833931F88}" srcOrd="0" destOrd="0" presId="urn:microsoft.com/office/officeart/2016/7/layout/BasicLinearProcessNumbered"/>
    <dgm:cxn modelId="{2BE14BB2-86D1-45FE-BED2-8A9BEE8B7A28}" srcId="{9061EF63-C9BD-4B3F-9E23-6B6B07F098C9}" destId="{2EE5A03C-3F44-43D5-B97E-CE29D7663F2B}" srcOrd="1" destOrd="0" parTransId="{9CAE8ED0-41B4-4766-AF40-B7EE3CA0A09F}" sibTransId="{243AA33C-91E6-43D1-BCDA-79EFD3EB9256}"/>
    <dgm:cxn modelId="{0FE245BB-26E0-4172-A2AA-0D21BAC76771}" type="presOf" srcId="{2EE5A03C-3F44-43D5-B97E-CE29D7663F2B}" destId="{651EEE7F-99EB-467C-9174-E3F898DA5126}" srcOrd="0" destOrd="0" presId="urn:microsoft.com/office/officeart/2016/7/layout/BasicLinearProcessNumbered"/>
    <dgm:cxn modelId="{6DA7D8D4-60A1-4E10-A1F7-F52C688ED397}" type="presOf" srcId="{2367B908-9EB6-4905-BDE5-331A5A950830}" destId="{CAA77880-2329-49ED-8D46-D3460E5EC2BA}" srcOrd="0" destOrd="0" presId="urn:microsoft.com/office/officeart/2016/7/layout/BasicLinearProcessNumbered"/>
    <dgm:cxn modelId="{4125D1E8-E50D-40AE-A3FD-99585973EB88}" type="presOf" srcId="{1802EA63-35DA-48C7-9E06-1E4D387B88B9}" destId="{A4F51955-4084-419D-A089-4F5399A1DDE4}" srcOrd="1" destOrd="0" presId="urn:microsoft.com/office/officeart/2016/7/layout/BasicLinearProcessNumbered"/>
    <dgm:cxn modelId="{78F24FFD-B35A-4797-99DA-CE475D1852D9}" type="presOf" srcId="{9061EF63-C9BD-4B3F-9E23-6B6B07F098C9}" destId="{C9F4C50F-BCAF-4AB8-834E-54035B00B75B}" srcOrd="0" destOrd="0" presId="urn:microsoft.com/office/officeart/2016/7/layout/BasicLinearProcessNumbered"/>
    <dgm:cxn modelId="{6B08706B-AD1A-4D22-9E7F-87A8DAC9DEC6}" type="presParOf" srcId="{C9F4C50F-BCAF-4AB8-834E-54035B00B75B}" destId="{98D09579-3726-4565-AB8E-BD6836011BBB}" srcOrd="0" destOrd="0" presId="urn:microsoft.com/office/officeart/2016/7/layout/BasicLinearProcessNumbered"/>
    <dgm:cxn modelId="{90083363-C80D-4893-B8E0-118154C44D23}" type="presParOf" srcId="{98D09579-3726-4565-AB8E-BD6836011BBB}" destId="{C91C2AF9-4B36-4902-ADD8-215B61276AD5}" srcOrd="0" destOrd="0" presId="urn:microsoft.com/office/officeart/2016/7/layout/BasicLinearProcessNumbered"/>
    <dgm:cxn modelId="{A61731C1-31BC-42A8-80AF-B5428A2C3E75}" type="presParOf" srcId="{98D09579-3726-4565-AB8E-BD6836011BBB}" destId="{CAA77880-2329-49ED-8D46-D3460E5EC2BA}" srcOrd="1" destOrd="0" presId="urn:microsoft.com/office/officeart/2016/7/layout/BasicLinearProcessNumbered"/>
    <dgm:cxn modelId="{6C554E49-B506-47DD-BDA3-C3C69BF8695F}" type="presParOf" srcId="{98D09579-3726-4565-AB8E-BD6836011BBB}" destId="{91199F8D-B763-4BDE-88A2-7DC9C753F905}" srcOrd="2" destOrd="0" presId="urn:microsoft.com/office/officeart/2016/7/layout/BasicLinearProcessNumbered"/>
    <dgm:cxn modelId="{C3040B3E-7692-498A-9634-E1DCA78EBE7D}" type="presParOf" srcId="{98D09579-3726-4565-AB8E-BD6836011BBB}" destId="{57CA00C7-EAC0-43E8-88E0-3F9D634039F3}" srcOrd="3" destOrd="0" presId="urn:microsoft.com/office/officeart/2016/7/layout/BasicLinearProcessNumbered"/>
    <dgm:cxn modelId="{8E99F14A-2D62-47BA-840C-C89935F93BD3}" type="presParOf" srcId="{C9F4C50F-BCAF-4AB8-834E-54035B00B75B}" destId="{DC495912-4609-44DD-85DF-FEE8604222A9}" srcOrd="1" destOrd="0" presId="urn:microsoft.com/office/officeart/2016/7/layout/BasicLinearProcessNumbered"/>
    <dgm:cxn modelId="{90BDBC5A-B902-4A19-A9BD-BDFAFC6587BA}" type="presParOf" srcId="{C9F4C50F-BCAF-4AB8-834E-54035B00B75B}" destId="{C454F602-965B-4CCF-BEFB-374CFE980A2A}" srcOrd="2" destOrd="0" presId="urn:microsoft.com/office/officeart/2016/7/layout/BasicLinearProcessNumbered"/>
    <dgm:cxn modelId="{E45A294C-2A80-4C87-B0B5-E7D00549C6DE}" type="presParOf" srcId="{C454F602-965B-4CCF-BEFB-374CFE980A2A}" destId="{651EEE7F-99EB-467C-9174-E3F898DA5126}" srcOrd="0" destOrd="0" presId="urn:microsoft.com/office/officeart/2016/7/layout/BasicLinearProcessNumbered"/>
    <dgm:cxn modelId="{7CA135AA-FA73-4A9A-B63D-F7437ACA74CD}" type="presParOf" srcId="{C454F602-965B-4CCF-BEFB-374CFE980A2A}" destId="{5CFFC047-6DB4-4F74-9CB7-4935984F3F1B}" srcOrd="1" destOrd="0" presId="urn:microsoft.com/office/officeart/2016/7/layout/BasicLinearProcessNumbered"/>
    <dgm:cxn modelId="{41B7FB74-7110-4415-AAD6-22845FA1F40D}" type="presParOf" srcId="{C454F602-965B-4CCF-BEFB-374CFE980A2A}" destId="{5A7DFC7B-C8CA-41B0-A654-F6DEBA9570C3}" srcOrd="2" destOrd="0" presId="urn:microsoft.com/office/officeart/2016/7/layout/BasicLinearProcessNumbered"/>
    <dgm:cxn modelId="{02AD6BA3-244E-4C43-AA41-D8CF5A0514A3}" type="presParOf" srcId="{C454F602-965B-4CCF-BEFB-374CFE980A2A}" destId="{0353AF93-85CC-4DA0-A96D-3F7026ED2D8F}" srcOrd="3" destOrd="0" presId="urn:microsoft.com/office/officeart/2016/7/layout/BasicLinearProcessNumbered"/>
    <dgm:cxn modelId="{9086B911-E686-4C2C-A6E9-2E5D430048AB}" type="presParOf" srcId="{C9F4C50F-BCAF-4AB8-834E-54035B00B75B}" destId="{4FF2BC61-82FA-4FEA-AA01-169F88DFCD7C}" srcOrd="3" destOrd="0" presId="urn:microsoft.com/office/officeart/2016/7/layout/BasicLinearProcessNumbered"/>
    <dgm:cxn modelId="{6D959EC0-DDE0-4028-8123-604068AF973C}" type="presParOf" srcId="{C9F4C50F-BCAF-4AB8-834E-54035B00B75B}" destId="{8C0847DA-E7E2-4B66-AFCD-AA9E0594D629}" srcOrd="4" destOrd="0" presId="urn:microsoft.com/office/officeart/2016/7/layout/BasicLinearProcessNumbered"/>
    <dgm:cxn modelId="{B15920E9-3D6A-4A01-A47A-A1D0281A151E}" type="presParOf" srcId="{8C0847DA-E7E2-4B66-AFCD-AA9E0594D629}" destId="{6FF81AD6-9544-49F6-B753-B45A6789C037}" srcOrd="0" destOrd="0" presId="urn:microsoft.com/office/officeart/2016/7/layout/BasicLinearProcessNumbered"/>
    <dgm:cxn modelId="{16CFCA10-7AB3-4FC8-88D2-446A8977B26F}" type="presParOf" srcId="{8C0847DA-E7E2-4B66-AFCD-AA9E0594D629}" destId="{50E3F7D1-2EAA-4FC6-A32A-C71833931F88}" srcOrd="1" destOrd="0" presId="urn:microsoft.com/office/officeart/2016/7/layout/BasicLinearProcessNumbered"/>
    <dgm:cxn modelId="{81254F7E-0ED8-4D00-821E-27602B0B0541}" type="presParOf" srcId="{8C0847DA-E7E2-4B66-AFCD-AA9E0594D629}" destId="{46C79F27-E63E-4B24-82C6-67EB1B124468}" srcOrd="2" destOrd="0" presId="urn:microsoft.com/office/officeart/2016/7/layout/BasicLinearProcessNumbered"/>
    <dgm:cxn modelId="{9B43FC0B-366F-4297-8403-F9A0FAA18188}" type="presParOf" srcId="{8C0847DA-E7E2-4B66-AFCD-AA9E0594D629}" destId="{A4F51955-4084-419D-A089-4F5399A1DDE4}" srcOrd="3" destOrd="0" presId="urn:microsoft.com/office/officeart/2016/7/layout/BasicLinear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1C2AF9-4B36-4902-ADD8-215B61276AD5}">
      <dsp:nvSpPr>
        <dsp:cNvPr id="0" name=""/>
        <dsp:cNvSpPr/>
      </dsp:nvSpPr>
      <dsp:spPr>
        <a:xfrm>
          <a:off x="0" y="0"/>
          <a:ext cx="3073464" cy="3357588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9619" tIns="330200" rIns="239619" bIns="33020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baseline="0"/>
            <a:t>Compute Equal Width Cutoffs</a:t>
          </a:r>
          <a:endParaRPr lang="en-US" sz="2200" kern="1200"/>
        </a:p>
      </dsp:txBody>
      <dsp:txXfrm>
        <a:off x="0" y="1275883"/>
        <a:ext cx="3073464" cy="2014552"/>
      </dsp:txXfrm>
    </dsp:sp>
    <dsp:sp modelId="{CAA77880-2329-49ED-8D46-D3460E5EC2BA}">
      <dsp:nvSpPr>
        <dsp:cNvPr id="0" name=""/>
        <dsp:cNvSpPr/>
      </dsp:nvSpPr>
      <dsp:spPr>
        <a:xfrm>
          <a:off x="1033094" y="335758"/>
          <a:ext cx="1007276" cy="1007276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531" tIns="12700" rIns="78531" bIns="1270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1</a:t>
          </a:r>
        </a:p>
      </dsp:txBody>
      <dsp:txXfrm>
        <a:off x="1180606" y="483270"/>
        <a:ext cx="712252" cy="712252"/>
      </dsp:txXfrm>
    </dsp:sp>
    <dsp:sp modelId="{91199F8D-B763-4BDE-88A2-7DC9C753F905}">
      <dsp:nvSpPr>
        <dsp:cNvPr id="0" name=""/>
        <dsp:cNvSpPr/>
      </dsp:nvSpPr>
      <dsp:spPr>
        <a:xfrm>
          <a:off x="0" y="3357516"/>
          <a:ext cx="3073464" cy="72"/>
        </a:xfrm>
        <a:prstGeom prst="rect">
          <a:avLst/>
        </a:prstGeom>
        <a:solidFill>
          <a:schemeClr val="accent2">
            <a:hueOff val="302421"/>
            <a:satOff val="-1308"/>
            <a:lumOff val="39"/>
            <a:alphaOff val="0"/>
          </a:schemeClr>
        </a:solidFill>
        <a:ln w="12700" cap="flat" cmpd="sng" algn="ctr">
          <a:solidFill>
            <a:schemeClr val="accent2">
              <a:hueOff val="302421"/>
              <a:satOff val="-1308"/>
              <a:lumOff val="3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1EEE7F-99EB-467C-9174-E3F898DA5126}">
      <dsp:nvSpPr>
        <dsp:cNvPr id="0" name=""/>
        <dsp:cNvSpPr/>
      </dsp:nvSpPr>
      <dsp:spPr>
        <a:xfrm>
          <a:off x="3380811" y="0"/>
          <a:ext cx="3073464" cy="3357588"/>
        </a:xfrm>
        <a:prstGeom prst="rect">
          <a:avLst/>
        </a:prstGeom>
        <a:solidFill>
          <a:schemeClr val="accent2">
            <a:tint val="40000"/>
            <a:alpha val="90000"/>
            <a:hueOff val="976896"/>
            <a:satOff val="-1983"/>
            <a:lumOff val="-122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976896"/>
              <a:satOff val="-1983"/>
              <a:lumOff val="-12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9619" tIns="330200" rIns="239619" bIns="33020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baseline="0"/>
            <a:t>Compute Bin Frequency</a:t>
          </a:r>
          <a:endParaRPr lang="en-US" sz="2200" kern="1200"/>
        </a:p>
      </dsp:txBody>
      <dsp:txXfrm>
        <a:off x="3380811" y="1275883"/>
        <a:ext cx="3073464" cy="2014552"/>
      </dsp:txXfrm>
    </dsp:sp>
    <dsp:sp modelId="{5CFFC047-6DB4-4F74-9CB7-4935984F3F1B}">
      <dsp:nvSpPr>
        <dsp:cNvPr id="0" name=""/>
        <dsp:cNvSpPr/>
      </dsp:nvSpPr>
      <dsp:spPr>
        <a:xfrm>
          <a:off x="4413905" y="335758"/>
          <a:ext cx="1007276" cy="1007276"/>
        </a:xfrm>
        <a:prstGeom prst="ellipse">
          <a:avLst/>
        </a:prstGeom>
        <a:solidFill>
          <a:schemeClr val="accent2">
            <a:hueOff val="604843"/>
            <a:satOff val="-2616"/>
            <a:lumOff val="78"/>
            <a:alphaOff val="0"/>
          </a:schemeClr>
        </a:solidFill>
        <a:ln w="12700" cap="flat" cmpd="sng" algn="ctr">
          <a:solidFill>
            <a:schemeClr val="accent2">
              <a:hueOff val="604843"/>
              <a:satOff val="-2616"/>
              <a:lumOff val="7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531" tIns="12700" rIns="78531" bIns="1270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2</a:t>
          </a:r>
        </a:p>
      </dsp:txBody>
      <dsp:txXfrm>
        <a:off x="4561417" y="483270"/>
        <a:ext cx="712252" cy="712252"/>
      </dsp:txXfrm>
    </dsp:sp>
    <dsp:sp modelId="{5A7DFC7B-C8CA-41B0-A654-F6DEBA9570C3}">
      <dsp:nvSpPr>
        <dsp:cNvPr id="0" name=""/>
        <dsp:cNvSpPr/>
      </dsp:nvSpPr>
      <dsp:spPr>
        <a:xfrm>
          <a:off x="3380811" y="3357516"/>
          <a:ext cx="3073464" cy="72"/>
        </a:xfrm>
        <a:prstGeom prst="rect">
          <a:avLst/>
        </a:prstGeom>
        <a:solidFill>
          <a:schemeClr val="accent2">
            <a:hueOff val="907264"/>
            <a:satOff val="-3923"/>
            <a:lumOff val="118"/>
            <a:alphaOff val="0"/>
          </a:schemeClr>
        </a:solidFill>
        <a:ln w="12700" cap="flat" cmpd="sng" algn="ctr">
          <a:solidFill>
            <a:schemeClr val="accent2">
              <a:hueOff val="907264"/>
              <a:satOff val="-3923"/>
              <a:lumOff val="11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FF81AD6-9544-49F6-B753-B45A6789C037}">
      <dsp:nvSpPr>
        <dsp:cNvPr id="0" name=""/>
        <dsp:cNvSpPr/>
      </dsp:nvSpPr>
      <dsp:spPr>
        <a:xfrm>
          <a:off x="6761622" y="0"/>
          <a:ext cx="3073464" cy="3357588"/>
        </a:xfrm>
        <a:prstGeom prst="rect">
          <a:avLst/>
        </a:prstGeom>
        <a:solidFill>
          <a:schemeClr val="accent2">
            <a:tint val="40000"/>
            <a:alpha val="90000"/>
            <a:hueOff val="1953792"/>
            <a:satOff val="-3966"/>
            <a:lumOff val="-243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1953792"/>
              <a:satOff val="-3966"/>
              <a:lumOff val="-24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9619" tIns="330200" rIns="239619" bIns="33020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baseline="0" dirty="0"/>
            <a:t>Separate All-star from non-all-star</a:t>
          </a:r>
          <a:endParaRPr lang="en-US" sz="2200" kern="1200" dirty="0"/>
        </a:p>
      </dsp:txBody>
      <dsp:txXfrm>
        <a:off x="6761622" y="1275883"/>
        <a:ext cx="3073464" cy="2014552"/>
      </dsp:txXfrm>
    </dsp:sp>
    <dsp:sp modelId="{50E3F7D1-2EAA-4FC6-A32A-C71833931F88}">
      <dsp:nvSpPr>
        <dsp:cNvPr id="0" name=""/>
        <dsp:cNvSpPr/>
      </dsp:nvSpPr>
      <dsp:spPr>
        <a:xfrm>
          <a:off x="7794716" y="335758"/>
          <a:ext cx="1007276" cy="1007276"/>
        </a:xfrm>
        <a:prstGeom prst="ellipse">
          <a:avLst/>
        </a:prstGeom>
        <a:solidFill>
          <a:schemeClr val="accent2">
            <a:hueOff val="1209686"/>
            <a:satOff val="-5231"/>
            <a:lumOff val="157"/>
            <a:alphaOff val="0"/>
          </a:schemeClr>
        </a:solidFill>
        <a:ln w="12700" cap="flat" cmpd="sng" algn="ctr">
          <a:solidFill>
            <a:schemeClr val="accent2">
              <a:hueOff val="1209686"/>
              <a:satOff val="-5231"/>
              <a:lumOff val="15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531" tIns="12700" rIns="78531" bIns="1270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3</a:t>
          </a:r>
        </a:p>
      </dsp:txBody>
      <dsp:txXfrm>
        <a:off x="7942228" y="483270"/>
        <a:ext cx="712252" cy="712252"/>
      </dsp:txXfrm>
    </dsp:sp>
    <dsp:sp modelId="{46C79F27-E63E-4B24-82C6-67EB1B124468}">
      <dsp:nvSpPr>
        <dsp:cNvPr id="0" name=""/>
        <dsp:cNvSpPr/>
      </dsp:nvSpPr>
      <dsp:spPr>
        <a:xfrm>
          <a:off x="6761622" y="3357516"/>
          <a:ext cx="3073464" cy="72"/>
        </a:xfrm>
        <a:prstGeom prst="rect">
          <a:avLst/>
        </a:prstGeom>
        <a:solidFill>
          <a:schemeClr val="accent2">
            <a:hueOff val="1512107"/>
            <a:satOff val="-6539"/>
            <a:lumOff val="196"/>
            <a:alphaOff val="0"/>
          </a:schemeClr>
        </a:solidFill>
        <a:ln w="12700" cap="flat" cmpd="sng" algn="ctr">
          <a:solidFill>
            <a:schemeClr val="accent2">
              <a:hueOff val="1512107"/>
              <a:satOff val="-6539"/>
              <a:lumOff val="19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BasicLinearProcessNumbered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ED69555-EE48-4B19-812B-4E1068DBF976}"/>
              </a:ext>
            </a:extLst>
          </p:cNvPr>
          <p:cNvSpPr/>
          <p:nvPr/>
        </p:nvSpPr>
        <p:spPr>
          <a:xfrm>
            <a:off x="7573754" y="0"/>
            <a:ext cx="4618246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Freeform 57">
            <a:extLst>
              <a:ext uri="{FF2B5EF4-FFF2-40B4-BE49-F238E27FC236}">
                <a16:creationId xmlns:a16="http://schemas.microsoft.com/office/drawing/2014/main" id="{57AEB73D-F521-4B19-820F-12DB6BCC8406}"/>
              </a:ext>
            </a:extLst>
          </p:cNvPr>
          <p:cNvSpPr/>
          <p:nvPr/>
        </p:nvSpPr>
        <p:spPr bwMode="auto">
          <a:xfrm>
            <a:off x="4456113" y="31750"/>
            <a:ext cx="0" cy="1588"/>
          </a:xfrm>
          <a:custGeom>
            <a:avLst/>
            <a:gdLst/>
            <a:ahLst/>
            <a:cxnLst/>
            <a:rect l="0" t="0" r="r" b="b"/>
            <a:pathLst>
              <a:path w="2" h="2">
                <a:moveTo>
                  <a:pt x="0" y="0"/>
                </a:moveTo>
                <a:lnTo>
                  <a:pt x="2" y="0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30466D"/>
          </a:solidFill>
          <a:ln w="0">
            <a:solidFill>
              <a:srgbClr val="30466D"/>
            </a:solidFill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55388" y="863068"/>
            <a:ext cx="6007691" cy="4985916"/>
          </a:xfrm>
        </p:spPr>
        <p:txBody>
          <a:bodyPr anchor="ctr">
            <a:noAutofit/>
          </a:bodyPr>
          <a:lstStyle>
            <a:lvl1pPr algn="l">
              <a:lnSpc>
                <a:spcPct val="125000"/>
              </a:lnSpc>
              <a:defRPr sz="6000" b="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97352" y="863068"/>
            <a:ext cx="3351729" cy="5120069"/>
          </a:xfrm>
        </p:spPr>
        <p:txBody>
          <a:bodyPr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2400" b="0" cap="none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B72EEBA-3A5D-41CE-8465-A45A0F65674E}"/>
              </a:ext>
            </a:extLst>
          </p:cNvPr>
          <p:cNvSpPr/>
          <p:nvPr/>
        </p:nvSpPr>
        <p:spPr>
          <a:xfrm rot="5400000">
            <a:off x="410121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79F4CF2F-CDFA-4A37-837C-819D5238EA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197353" y="6309360"/>
            <a:ext cx="2151134" cy="457200"/>
          </a:xfrm>
        </p:spPr>
        <p:txBody>
          <a:bodyPr/>
          <a:lstStyle/>
          <a:p>
            <a:pPr algn="l"/>
            <a:fld id="{0DCFB061-4267-4D9F-8017-6F550D3068DF}" type="datetime1">
              <a:rPr lang="en-US" smtClean="0"/>
              <a:t>5/4/2022</a:t>
            </a:fld>
            <a:endParaRPr lang="en-US" dirty="0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CFECE62A-61A4-407D-8F0B-D459CD977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5388" y="6309360"/>
            <a:ext cx="6007691" cy="457200"/>
          </a:xfrm>
        </p:spPr>
        <p:txBody>
          <a:bodyPr/>
          <a:lstStyle>
            <a:lvl1pPr algn="r">
              <a:defRPr/>
            </a:lvl1pPr>
          </a:lstStyle>
          <a:p>
            <a:pPr algn="l"/>
            <a:endParaRPr lang="en-US" dirty="0"/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99FE60A9-FE2A-451F-9244-60FCE7FE9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57221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1BC61-5547-4A60-8DA1-6699760D9972}" type="datetime1">
              <a:rPr lang="en-US" smtClean="0"/>
              <a:t>5/4/2022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39961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77965" y="507037"/>
            <a:ext cx="1571626" cy="533993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33700" y="524373"/>
            <a:ext cx="5959577" cy="532259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277965" y="6296615"/>
            <a:ext cx="2505996" cy="365125"/>
          </a:xfrm>
        </p:spPr>
        <p:txBody>
          <a:bodyPr/>
          <a:lstStyle/>
          <a:p>
            <a:fld id="{24B9D1C6-60D0-4CD1-8F31-F912522EB041}" type="datetime1">
              <a:rPr lang="en-US" smtClean="0"/>
              <a:t>5/4/2022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33699" y="6296615"/>
            <a:ext cx="595957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8734643" y="2853201"/>
            <a:ext cx="5383267" cy="604269"/>
          </a:xfrm>
        </p:spPr>
        <p:txBody>
          <a:bodyPr/>
          <a:lstStyle>
            <a:lvl1pPr algn="l">
              <a:defRPr/>
            </a:lvl1pPr>
          </a:lstStyle>
          <a:p>
            <a:fld id="{FAEF9944-A4F6-4C59-AEBD-678D6480B8EA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7" name="Straight Connector 6" title="Rule Line">
            <a:extLst>
              <a:ext uri="{FF2B5EF4-FFF2-40B4-BE49-F238E27FC236}">
                <a16:creationId xmlns:a16="http://schemas.microsoft.com/office/drawing/2014/main" id="{A1005B08-D2D4-455C-AA62-1200E43E7AF9}"/>
              </a:ext>
            </a:extLst>
          </p:cNvPr>
          <p:cNvCxnSpPr/>
          <p:nvPr/>
        </p:nvCxnSpPr>
        <p:spPr>
          <a:xfrm>
            <a:off x="9111582" y="571502"/>
            <a:ext cx="0" cy="5275467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95357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4ED5C-5A53-433E-8A55-46F54CE81DA5}" type="datetime1">
              <a:rPr lang="en-US" smtClean="0"/>
              <a:t>5/4/2022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0620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BFD12B6-57DE-4B63-A723-500B050FB7DD}"/>
              </a:ext>
            </a:extLst>
          </p:cNvPr>
          <p:cNvSpPr/>
          <p:nvPr/>
        </p:nvSpPr>
        <p:spPr>
          <a:xfrm>
            <a:off x="0" y="4215384"/>
            <a:ext cx="12192000" cy="2642616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5316" y="1406284"/>
            <a:ext cx="10593694" cy="2597841"/>
          </a:xfrm>
        </p:spPr>
        <p:txBody>
          <a:bodyPr anchor="b">
            <a:normAutofit/>
          </a:bodyPr>
          <a:lstStyle>
            <a:lvl1pPr algn="ctr">
              <a:lnSpc>
                <a:spcPct val="125000"/>
              </a:lnSpc>
              <a:defRPr sz="44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18312" y="4527856"/>
            <a:ext cx="6559018" cy="1570245"/>
          </a:xfrm>
        </p:spPr>
        <p:txBody>
          <a:bodyPr anchor="t"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None/>
              <a:defRPr sz="2400" b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F1E2E75-4758-4930-8024-39287C9629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ABC0C-B6DF-45E9-B954-11C99AA62C3E}" type="datetime1">
              <a:rPr lang="en-US" smtClean="0"/>
              <a:t>5/4/2022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88B9949-402C-42C2-9A94-16590FC0C5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39D83F6-DAF4-4876-AA41-F246EC970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613A19-DDA2-44F6-9ED4-F87771C684B8}"/>
              </a:ext>
            </a:extLst>
          </p:cNvPr>
          <p:cNvSpPr/>
          <p:nvPr/>
        </p:nvSpPr>
        <p:spPr>
          <a:xfrm>
            <a:off x="0" y="4215384"/>
            <a:ext cx="1218895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4827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5376670" y="705114"/>
            <a:ext cx="6172412" cy="2403846"/>
          </a:xfrm>
        </p:spPr>
        <p:txBody>
          <a:bodyPr anchor="b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76670" y="3749040"/>
            <a:ext cx="6172411" cy="2346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B71B9-2624-4F21-93EE-35A78B1A0DAD}" type="datetime1">
              <a:rPr lang="en-US" smtClean="0"/>
              <a:t>5/4/2022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E6B9B5-A5D1-4099-B52B-78F39AB0AFCB}"/>
              </a:ext>
            </a:extLst>
          </p:cNvPr>
          <p:cNvSpPr/>
          <p:nvPr/>
        </p:nvSpPr>
        <p:spPr>
          <a:xfrm rot="10800000">
            <a:off x="4693920" y="3396997"/>
            <a:ext cx="7498080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32930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76667" y="658999"/>
            <a:ext cx="6166422" cy="457200"/>
          </a:xfrm>
        </p:spPr>
        <p:txBody>
          <a:bodyPr anchor="b">
            <a:normAutofit/>
          </a:bodyPr>
          <a:lstStyle>
            <a:lvl1pPr marL="0" indent="0">
              <a:lnSpc>
                <a:spcPct val="130000"/>
              </a:lnSpc>
              <a:buNone/>
              <a:defRPr sz="1800" b="1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76668" y="1116199"/>
            <a:ext cx="6166422" cy="20621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376668" y="3623098"/>
            <a:ext cx="6166421" cy="457200"/>
          </a:xfrm>
        </p:spPr>
        <p:txBody>
          <a:bodyPr anchor="b">
            <a:normAutofit/>
          </a:bodyPr>
          <a:lstStyle>
            <a:lvl1pPr marL="0" indent="0">
              <a:lnSpc>
                <a:spcPct val="99000"/>
              </a:lnSpc>
              <a:buNone/>
              <a:defRPr lang="en-US" sz="1800" b="1" kern="1200" cap="all" spc="15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376670" y="4102370"/>
            <a:ext cx="6166419" cy="20665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37C2A-BE2E-4840-A907-3254E2916C96}" type="datetime1">
              <a:rPr lang="en-US" smtClean="0"/>
              <a:t>5/4/2022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D26B370B-8381-431F-9492-0EA120511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CA89085-2231-4A9C-B23C-B199A9DD26C5}"/>
              </a:ext>
            </a:extLst>
          </p:cNvPr>
          <p:cNvSpPr/>
          <p:nvPr/>
        </p:nvSpPr>
        <p:spPr>
          <a:xfrm rot="10800000">
            <a:off x="4693920" y="3396997"/>
            <a:ext cx="7498080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4568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CD215-1C45-48A0-8534-39FFE8A7C95A}" type="datetime1">
              <a:rPr lang="en-US" smtClean="0"/>
              <a:t>5/4/2022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50237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CF41D3-C6B9-4E99-9321-87C4E2168F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63A0F-DEF3-4134-98D0-2E1276938A8B}" type="datetime1">
              <a:rPr lang="en-US" smtClean="0"/>
              <a:t>5/4/2022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5BC6EB-07B1-46AF-AC33-E998BC6AA4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E3A0C1-6562-4819-9E88-4C1378FD5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69572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ACA29BA-0143-49FF-8608-DB1623D99537}"/>
              </a:ext>
            </a:extLst>
          </p:cNvPr>
          <p:cNvSpPr/>
          <p:nvPr/>
        </p:nvSpPr>
        <p:spPr>
          <a:xfrm>
            <a:off x="0" y="0"/>
            <a:ext cx="8248592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53015" y="640079"/>
            <a:ext cx="2796066" cy="2551751"/>
          </a:xfrm>
        </p:spPr>
        <p:txBody>
          <a:bodyPr anchor="b">
            <a:normAutofit/>
          </a:bodyPr>
          <a:lstStyle>
            <a:lvl1pPr algn="l">
              <a:lnSpc>
                <a:spcPct val="135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8818" y="640078"/>
            <a:ext cx="6969693" cy="5455921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753015" y="3223803"/>
            <a:ext cx="2796066" cy="2872197"/>
          </a:xfrm>
        </p:spPr>
        <p:txBody>
          <a:bodyPr anchor="t">
            <a:normAutofit/>
          </a:bodyPr>
          <a:lstStyle>
            <a:lvl1pPr marL="0" indent="0">
              <a:spcBef>
                <a:spcPts val="1400"/>
              </a:spcBef>
              <a:buNone/>
              <a:defRPr sz="1800" b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010CF18-370D-4E80-AE4C-396FFDFCAE5D}"/>
              </a:ext>
            </a:extLst>
          </p:cNvPr>
          <p:cNvSpPr/>
          <p:nvPr/>
        </p:nvSpPr>
        <p:spPr>
          <a:xfrm rot="5400000">
            <a:off x="485159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C5EBFE9C-5A22-4462-9C51-E00C03F55C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753015" y="6309360"/>
            <a:ext cx="1734207" cy="457200"/>
          </a:xfrm>
        </p:spPr>
        <p:txBody>
          <a:bodyPr/>
          <a:lstStyle>
            <a:lvl1pPr algn="l">
              <a:defRPr/>
            </a:lvl1pPr>
          </a:lstStyle>
          <a:p>
            <a:fld id="{61A2E4C8-2960-4ADD-862C-4D9643CB15AC}" type="datetime1">
              <a:rPr lang="en-US" smtClean="0"/>
              <a:t>5/4/2022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2EBBFF2E-AA66-4B76-9139-CB000B5A45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8818" y="6309360"/>
            <a:ext cx="6993867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44F64C4-BF20-4F6B-B650-57C71C828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83715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34996" y="640079"/>
            <a:ext cx="2714085" cy="2695903"/>
          </a:xfrm>
        </p:spPr>
        <p:txBody>
          <a:bodyPr anchor="b">
            <a:noAutofit/>
          </a:bodyPr>
          <a:lstStyle>
            <a:lvl1pPr algn="l"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248592" cy="6857999"/>
          </a:xfrm>
          <a:solidFill>
            <a:schemeClr val="bg2">
              <a:lumMod val="9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834996" y="3429000"/>
            <a:ext cx="2714085" cy="2508026"/>
          </a:xfrm>
        </p:spPr>
        <p:txBody>
          <a:bodyPr anchor="t">
            <a:normAutofit/>
          </a:bodyPr>
          <a:lstStyle>
            <a:lvl1pPr marL="0" indent="0">
              <a:spcBef>
                <a:spcPts val="1400"/>
              </a:spcBef>
              <a:buNone/>
              <a:defRPr sz="1800" b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0949BC8-9ABF-49F6-851C-5DB0B86CA70D}"/>
              </a:ext>
            </a:extLst>
          </p:cNvPr>
          <p:cNvSpPr/>
          <p:nvPr/>
        </p:nvSpPr>
        <p:spPr>
          <a:xfrm rot="5400000">
            <a:off x="485159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E1EE21-E3FA-4D43-B224-C664959637B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834997" y="6309360"/>
            <a:ext cx="1645920" cy="457200"/>
          </a:xfrm>
        </p:spPr>
        <p:txBody>
          <a:bodyPr/>
          <a:lstStyle/>
          <a:p>
            <a:fld id="{48BDEA15-09CD-4275-A8E0-385C965F48B0}" type="datetime1">
              <a:rPr lang="en-US" smtClean="0"/>
              <a:t>5/4/2022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2D7F83-8993-4ED4-9F02-663CC0850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3678B7-E511-4CE1-BEE5-89E959B9BF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0080" y="6309360"/>
            <a:ext cx="4946592" cy="457200"/>
          </a:xfrm>
        </p:spPr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68841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786F82F-1B47-46ED-8EAE-53EF71E59E9A}"/>
              </a:ext>
            </a:extLst>
          </p:cNvPr>
          <p:cNvSpPr/>
          <p:nvPr/>
        </p:nvSpPr>
        <p:spPr>
          <a:xfrm>
            <a:off x="4718302" y="0"/>
            <a:ext cx="7473698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2918" y="705113"/>
            <a:ext cx="3411973" cy="5197498"/>
          </a:xfrm>
          <a:prstGeom prst="rect">
            <a:avLst/>
          </a:prstGeom>
        </p:spPr>
        <p:txBody>
          <a:bodyPr vert="horz" lIns="109728" tIns="109728" rIns="109728" bIns="9144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76671" y="705113"/>
            <a:ext cx="6172412" cy="5197497"/>
          </a:xfrm>
          <a:prstGeom prst="rect">
            <a:avLst/>
          </a:prstGeom>
        </p:spPr>
        <p:txBody>
          <a:bodyPr vert="horz" lIns="109728" tIns="109728" rIns="109728" bIns="9144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2917" y="6309360"/>
            <a:ext cx="3411973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4AF8082C-0922-4249-A612-B415F5231620}" type="datetime1">
              <a:rPr lang="en-US" smtClean="0"/>
              <a:t>5/4/2022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376670" y="6309360"/>
            <a:ext cx="4946592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69202" y="6309360"/>
            <a:ext cx="979879" cy="457200"/>
          </a:xfrm>
          <a:prstGeom prst="rect">
            <a:avLst/>
          </a:prstGeom>
        </p:spPr>
        <p:txBody>
          <a:bodyPr vert="horz" lIns="109728" tIns="109728" rIns="109728" bIns="91440" rtlCol="0" anchor="b"/>
          <a:lstStyle>
            <a:lvl1pPr algn="r">
              <a:defRPr sz="1600" b="1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F1BAF6F-6275-4646-9C59-331B29B9550F}"/>
              </a:ext>
            </a:extLst>
          </p:cNvPr>
          <p:cNvSpPr/>
          <p:nvPr/>
        </p:nvSpPr>
        <p:spPr>
          <a:xfrm rot="5400000">
            <a:off x="1257298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2377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914400" rtl="0" eaLnBrk="1" latinLnBrk="0" hangingPunct="1">
        <a:lnSpc>
          <a:spcPct val="150000"/>
        </a:lnSpc>
        <a:spcBef>
          <a:spcPct val="0"/>
        </a:spcBef>
        <a:buNone/>
        <a:defRPr sz="3600" b="1" kern="1200" spc="1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800" b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6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2024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6pPr>
      <a:lvl7pPr marL="224028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7pPr>
      <a:lvl8pPr marL="256032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8pPr>
      <a:lvl9pPr marL="288036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asketball-reference.com/leagues/NBA_2021_per_game.html" TargetMode="External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basketball-reference.com/leagues/NBA_2021_advanced.html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A22F210-7186-4074-94C5-FAD2C2EB15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Video 3">
            <a:extLst>
              <a:ext uri="{FF2B5EF4-FFF2-40B4-BE49-F238E27FC236}">
                <a16:creationId xmlns:a16="http://schemas.microsoft.com/office/drawing/2014/main" id="{3B704A13-2568-6AB7-045B-3FD786BF758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-1" b="283"/>
          <a:stretch/>
        </p:blipFill>
        <p:spPr>
          <a:xfrm>
            <a:off x="20" y="-2"/>
            <a:ext cx="12191980" cy="685800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1C4FED8-D85F-4B52-875F-AB6873B503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68639" cy="6858000"/>
          </a:xfrm>
          <a:prstGeom prst="rect">
            <a:avLst/>
          </a:prstGeom>
          <a:gradFill>
            <a:gsLst>
              <a:gs pos="58000">
                <a:schemeClr val="tx1">
                  <a:alpha val="55000"/>
                </a:schemeClr>
              </a:gs>
              <a:gs pos="33000">
                <a:schemeClr val="tx1">
                  <a:alpha val="40000"/>
                </a:schemeClr>
              </a:gs>
              <a:gs pos="3000">
                <a:schemeClr val="tx1">
                  <a:alpha val="0"/>
                </a:schemeClr>
              </a:gs>
              <a:gs pos="100000">
                <a:schemeClr val="tx1">
                  <a:alpha val="55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517002-AD52-C7D5-492B-FC7608DF7E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55663" y="863600"/>
            <a:ext cx="6007100" cy="3366494"/>
          </a:xfrm>
        </p:spPr>
        <p:txBody>
          <a:bodyPr anchor="b">
            <a:normAutofit/>
          </a:bodyPr>
          <a:lstStyle/>
          <a:p>
            <a:pPr>
              <a:lnSpc>
                <a:spcPct val="115000"/>
              </a:lnSpc>
            </a:pPr>
            <a:r>
              <a:rPr lang="en-US">
                <a:solidFill>
                  <a:schemeClr val="bg1"/>
                </a:solidFill>
              </a:rPr>
              <a:t>NBA All-Star by Smashmouth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8E4054-4AB4-3A9B-37DD-44AFE9F3FC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9536" y="4290191"/>
            <a:ext cx="6074001" cy="1345689"/>
          </a:xfrm>
        </p:spPr>
        <p:txBody>
          <a:bodyPr anchor="t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By William Parlan and Aaron Miller</a:t>
            </a:r>
          </a:p>
        </p:txBody>
      </p:sp>
    </p:spTree>
    <p:extLst>
      <p:ext uri="{BB962C8B-B14F-4D97-AF65-F5344CB8AC3E}">
        <p14:creationId xmlns:p14="http://schemas.microsoft.com/office/powerpoint/2010/main" val="3150288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81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44770-1700-C281-7D33-FBBFC9F39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Trait 3:</a:t>
            </a:r>
            <a:br>
              <a:rPr lang="en-US" dirty="0"/>
            </a:br>
            <a:r>
              <a:rPr lang="en-US" dirty="0"/>
              <a:t>Win Shares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0D73239-5D03-88B6-EFA1-3FDCCB164C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9669" y="772315"/>
            <a:ext cx="6507723" cy="5191132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274767-BA6F-2802-B951-E6C77889357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An estimate of the number of wins contributed by a player</a:t>
            </a:r>
          </a:p>
          <a:p>
            <a:r>
              <a:rPr lang="en-US" dirty="0"/>
              <a:t>Allstar is significantly right shifted</a:t>
            </a:r>
          </a:p>
        </p:txBody>
      </p:sp>
    </p:spTree>
    <p:extLst>
      <p:ext uri="{BB962C8B-B14F-4D97-AF65-F5344CB8AC3E}">
        <p14:creationId xmlns:p14="http://schemas.microsoft.com/office/powerpoint/2010/main" val="4940562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99405E2-1A96-4DBA-A9DC-4C2A1B421C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9855050-A75B-4DD0-9B56-8B1C7722D8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7235" y="758246"/>
            <a:ext cx="4658480" cy="5386318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141048-614F-E44C-0EA1-877C27E87E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18" y="1072110"/>
            <a:ext cx="3611029" cy="1862345"/>
          </a:xfrm>
        </p:spPr>
        <p:txBody>
          <a:bodyPr>
            <a:normAutofit/>
          </a:bodyPr>
          <a:lstStyle/>
          <a:p>
            <a:r>
              <a:rPr lang="en-US" sz="3300"/>
              <a:t>Classification</a:t>
            </a:r>
            <a:br>
              <a:rPr lang="en-US" sz="3300"/>
            </a:br>
            <a:r>
              <a:rPr lang="en-US" sz="3300"/>
              <a:t>Results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060C0F7-61A6-4E64-A77E-AFBD811273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684060" y="0"/>
            <a:ext cx="7507940" cy="765228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05428E-8B1A-30C4-C919-1448FA968C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7874" y="2934455"/>
            <a:ext cx="3616073" cy="2840139"/>
          </a:xfrm>
        </p:spPr>
        <p:txBody>
          <a:bodyPr anchor="t">
            <a:normAutofit/>
          </a:bodyPr>
          <a:lstStyle/>
          <a:p>
            <a:endParaRPr lang="en-US"/>
          </a:p>
        </p:txBody>
      </p:sp>
      <p:pic>
        <p:nvPicPr>
          <p:cNvPr id="5" name="Picture 4" descr="Stock exchange numbers">
            <a:extLst>
              <a:ext uri="{FF2B5EF4-FFF2-40B4-BE49-F238E27FC236}">
                <a16:creationId xmlns:a16="http://schemas.microsoft.com/office/drawing/2014/main" id="{CB646074-515A-BE02-AF2B-6ABA198C24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49" r="3167" b="-1"/>
          <a:stretch/>
        </p:blipFill>
        <p:spPr>
          <a:xfrm>
            <a:off x="4695713" y="713436"/>
            <a:ext cx="7500472" cy="5431128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CF4857D-F003-4CA1-82AB-00900B100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6" y="6144564"/>
            <a:ext cx="4656246" cy="7134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B791336-FCAA-4174-9303-B3F3748611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715122" y="6167615"/>
            <a:ext cx="7473828" cy="690385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A212158-300D-44D0-9CCE-472C3F669E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6109423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88521F4-D44A-42C5-9BDB-5CA255540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6241" y="0"/>
            <a:ext cx="6400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E6738EB-6FF0-4AF9-8462-57F4494B88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713436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9462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1ED69555-EE48-4B19-812B-4E1068DBF9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73754" y="0"/>
            <a:ext cx="4618246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57">
            <a:extLst>
              <a:ext uri="{FF2B5EF4-FFF2-40B4-BE49-F238E27FC236}">
                <a16:creationId xmlns:a16="http://schemas.microsoft.com/office/drawing/2014/main" id="{57AEB73D-F521-4B19-820F-12DB6BCC84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56113" y="31750"/>
            <a:ext cx="0" cy="1588"/>
          </a:xfrm>
          <a:custGeom>
            <a:avLst/>
            <a:gdLst/>
            <a:ahLst/>
            <a:cxnLst/>
            <a:rect l="0" t="0" r="r" b="b"/>
            <a:pathLst>
              <a:path w="2" h="2">
                <a:moveTo>
                  <a:pt x="0" y="0"/>
                </a:moveTo>
                <a:lnTo>
                  <a:pt x="2" y="0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30466D"/>
          </a:solidFill>
          <a:ln w="0">
            <a:solidFill>
              <a:srgbClr val="30466D"/>
            </a:solidFill>
            <a:prstDash val="solid"/>
            <a:round/>
            <a:headEnd/>
            <a:tailEnd/>
          </a:ln>
        </p:spPr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B72EEBA-3A5D-41CE-8465-A45A0F6567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0121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EA164D6B-6878-4B9F-A2D0-985D39B17B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62F176A-9349-4CD7-8042-59C0200C8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41096" cy="105654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E9A171F-91A7-42F8-B25C-E38B244E7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1031500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64738AB-B6BE-4867-889A-52CE4AC8DB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095508"/>
            <a:ext cx="12188950" cy="5016893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A8FC44-33EF-5517-025D-3B90E00134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1709530"/>
            <a:ext cx="3754671" cy="2528515"/>
          </a:xfrm>
        </p:spPr>
        <p:txBody>
          <a:bodyPr vert="horz" lIns="109728" tIns="109728" rIns="109728" bIns="91440" rtlCol="0" anchor="b">
            <a:normAutofit/>
          </a:bodyPr>
          <a:lstStyle/>
          <a:p>
            <a:pPr>
              <a:lnSpc>
                <a:spcPct val="115000"/>
              </a:lnSpc>
            </a:pPr>
            <a:r>
              <a:rPr lang="en-US" sz="3300" b="0" dirty="0">
                <a:solidFill>
                  <a:schemeClr val="tx2"/>
                </a:solidFill>
              </a:rPr>
              <a:t>Using Only Effective Field Goal Percentage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85AAE23-FCB6-4663-907C-0110B0FDC5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167615"/>
            <a:ext cx="4603482" cy="690385"/>
          </a:xfrm>
          <a:prstGeom prst="rect">
            <a:avLst/>
          </a:prstGeom>
          <a:solidFill>
            <a:schemeClr val="bg2">
              <a:lumMod val="90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7851D67-7085-40E2-B146-F91433A28E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7344" y="6123441"/>
            <a:ext cx="7534656" cy="73455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C969C2C-E7E3-4052-87D4-61E733EC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6112401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C60369F-A41B-4D6E-8990-30E2715C57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11360" y="0"/>
            <a:ext cx="6400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820A2D-D7FB-9F71-F45F-FE84A28738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4983417" y="2093670"/>
            <a:ext cx="3268344" cy="3039560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56A898E0-0F1C-4CD6-BBAB-3A481A2F02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00792" y="1057665"/>
            <a:ext cx="64008" cy="50657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8A9CA2C-EC26-2865-A941-A5918FD47A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8613831" y="2074679"/>
            <a:ext cx="3309556" cy="305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8594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14">
            <a:extLst>
              <a:ext uri="{FF2B5EF4-FFF2-40B4-BE49-F238E27FC236}">
                <a16:creationId xmlns:a16="http://schemas.microsoft.com/office/drawing/2014/main" id="{0786F82F-1B47-46ED-8EAE-53EF71E59E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18302" y="0"/>
            <a:ext cx="7473698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16">
            <a:extLst>
              <a:ext uri="{FF2B5EF4-FFF2-40B4-BE49-F238E27FC236}">
                <a16:creationId xmlns:a16="http://schemas.microsoft.com/office/drawing/2014/main" id="{EF1BAF6F-6275-4646-9C59-331B29B955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257298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9" name="Rectangle 18">
            <a:extLst>
              <a:ext uri="{FF2B5EF4-FFF2-40B4-BE49-F238E27FC236}">
                <a16:creationId xmlns:a16="http://schemas.microsoft.com/office/drawing/2014/main" id="{099405E2-1A96-4DBA-A9DC-4C2A1B421C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ctangle 20">
            <a:extLst>
              <a:ext uri="{FF2B5EF4-FFF2-40B4-BE49-F238E27FC236}">
                <a16:creationId xmlns:a16="http://schemas.microsoft.com/office/drawing/2014/main" id="{79855050-A75B-4DD0-9B56-8B1C7722D8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7235" y="758246"/>
            <a:ext cx="4658480" cy="5386318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DB6A01-5DBF-9B41-0C21-184C75AD2F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18" y="1072110"/>
            <a:ext cx="3611029" cy="4352744"/>
          </a:xfrm>
        </p:spPr>
        <p:txBody>
          <a:bodyPr vert="horz" lIns="109728" tIns="109728" rIns="109728" bIns="91440" rtlCol="0" anchor="ctr">
            <a:normAutofit/>
          </a:bodyPr>
          <a:lstStyle/>
          <a:p>
            <a:pPr>
              <a:lnSpc>
                <a:spcPct val="140000"/>
              </a:lnSpc>
            </a:pPr>
            <a:r>
              <a:rPr lang="en-US" sz="3200" dirty="0"/>
              <a:t>Using rebounds, assists, steals, blocks, and points </a:t>
            </a:r>
            <a:br>
              <a:rPr lang="en-US" sz="3200" dirty="0"/>
            </a:br>
            <a:r>
              <a:rPr lang="en-US" sz="3200" dirty="0"/>
              <a:t>per game</a:t>
            </a:r>
          </a:p>
        </p:txBody>
      </p:sp>
      <p:sp>
        <p:nvSpPr>
          <p:cNvPr id="41" name="Rectangle 22">
            <a:extLst>
              <a:ext uri="{FF2B5EF4-FFF2-40B4-BE49-F238E27FC236}">
                <a16:creationId xmlns:a16="http://schemas.microsoft.com/office/drawing/2014/main" id="{2060C0F7-61A6-4E64-A77E-AFBD811273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684060" y="0"/>
            <a:ext cx="7507940" cy="765228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24">
            <a:extLst>
              <a:ext uri="{FF2B5EF4-FFF2-40B4-BE49-F238E27FC236}">
                <a16:creationId xmlns:a16="http://schemas.microsoft.com/office/drawing/2014/main" id="{BCF4857D-F003-4CA1-82AB-00900B100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6" y="6144564"/>
            <a:ext cx="4656246" cy="7134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26">
            <a:extLst>
              <a:ext uri="{FF2B5EF4-FFF2-40B4-BE49-F238E27FC236}">
                <a16:creationId xmlns:a16="http://schemas.microsoft.com/office/drawing/2014/main" id="{DB791336-FCAA-4174-9303-B3F3748611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715122" y="6167615"/>
            <a:ext cx="7473828" cy="690385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28">
            <a:extLst>
              <a:ext uri="{FF2B5EF4-FFF2-40B4-BE49-F238E27FC236}">
                <a16:creationId xmlns:a16="http://schemas.microsoft.com/office/drawing/2014/main" id="{CA212158-300D-44D0-9CCE-472C3F669E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6109423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30">
            <a:extLst>
              <a:ext uri="{FF2B5EF4-FFF2-40B4-BE49-F238E27FC236}">
                <a16:creationId xmlns:a16="http://schemas.microsoft.com/office/drawing/2014/main" id="{988521F4-D44A-42C5-9BDB-5CA255540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6241" y="0"/>
            <a:ext cx="6400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32">
            <a:extLst>
              <a:ext uri="{FF2B5EF4-FFF2-40B4-BE49-F238E27FC236}">
                <a16:creationId xmlns:a16="http://schemas.microsoft.com/office/drawing/2014/main" id="{5E6738EB-6FF0-4AF9-8462-57F4494B88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713436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7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E3F1FB67-B136-ED70-FD14-AF1FDC8DC97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8365" y="1787230"/>
            <a:ext cx="3105654" cy="2924819"/>
          </a:xfrm>
          <a:prstGeom prst="rect">
            <a:avLst/>
          </a:prstGeom>
        </p:spPr>
      </p:pic>
      <p:sp>
        <p:nvSpPr>
          <p:cNvPr id="47" name="Rectangle 34">
            <a:extLst>
              <a:ext uri="{FF2B5EF4-FFF2-40B4-BE49-F238E27FC236}">
                <a16:creationId xmlns:a16="http://schemas.microsoft.com/office/drawing/2014/main" id="{4CE50A25-23E4-44AC-A4E5-38C15E0861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00792" y="773513"/>
            <a:ext cx="64008" cy="53858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5" descr="Table&#10;&#10;Description automatically generated">
            <a:extLst>
              <a:ext uri="{FF2B5EF4-FFF2-40B4-BE49-F238E27FC236}">
                <a16:creationId xmlns:a16="http://schemas.microsoft.com/office/drawing/2014/main" id="{F0780E52-DB3E-29E5-D50E-42591F5024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9663" y="1784914"/>
            <a:ext cx="3417822" cy="2930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9834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A004C-8D69-BEC7-9E27-9F1BC0A08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Flask App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A71947-72DB-6E24-F91B-694EA35F74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 brief description and Flask demo/screenshot of the “best” classifier you ended up building for the dataset.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15816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A22F210-7186-4074-94C5-FAD2C2EB15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Pen placed on top of a signature line">
            <a:extLst>
              <a:ext uri="{FF2B5EF4-FFF2-40B4-BE49-F238E27FC236}">
                <a16:creationId xmlns:a16="http://schemas.microsoft.com/office/drawing/2014/main" id="{E1EEAE4C-5C0A-70FF-94CF-31F7D4DE2D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730"/>
          <a:stretch/>
        </p:blipFill>
        <p:spPr>
          <a:xfrm>
            <a:off x="20" y="-2"/>
            <a:ext cx="12191980" cy="685800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1C4FED8-D85F-4B52-875F-AB6873B503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68639" cy="6858000"/>
          </a:xfrm>
          <a:prstGeom prst="rect">
            <a:avLst/>
          </a:prstGeom>
          <a:gradFill>
            <a:gsLst>
              <a:gs pos="58000">
                <a:schemeClr val="tx1">
                  <a:alpha val="55000"/>
                </a:schemeClr>
              </a:gs>
              <a:gs pos="33000">
                <a:schemeClr val="tx1">
                  <a:alpha val="40000"/>
                </a:schemeClr>
              </a:gs>
              <a:gs pos="3000">
                <a:schemeClr val="tx1">
                  <a:alpha val="0"/>
                </a:schemeClr>
              </a:gs>
              <a:gs pos="100000">
                <a:schemeClr val="tx1">
                  <a:alpha val="55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FE04C0-E363-AE2F-2444-000500F587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55663" y="863600"/>
            <a:ext cx="6007100" cy="3366494"/>
          </a:xfrm>
        </p:spPr>
        <p:txBody>
          <a:bodyPr anchor="b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Conclusion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A4D0BD-4C20-498F-5CB7-E0770C4196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9536" y="4290191"/>
            <a:ext cx="6074001" cy="1345689"/>
          </a:xfrm>
        </p:spPr>
        <p:txBody>
          <a:bodyPr anchor="t">
            <a:normAutofit/>
          </a:bodyPr>
          <a:lstStyle/>
          <a:p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6584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2526924-84D3-45FB-A5FE-62D8FCBF53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C2A6256-1DD0-4E4B-A8B3-9A711B4DB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8768" y="-1"/>
            <a:ext cx="11153231" cy="305848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1760540-185E-4652-BFD2-9B362EF3B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010748"/>
            <a:ext cx="12192000" cy="116128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EEB5D5-FB10-43C7-CF64-4DD31FBDCD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9784" y="3076212"/>
            <a:ext cx="9919296" cy="1030360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Improvements looking forward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29789F4-85C1-41A0-83EB-992E22210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068288"/>
            <a:ext cx="1006766" cy="10332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D9D367D-6DD2-4A7C-8918-0DCAC29755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 descr="Gears">
            <a:extLst>
              <a:ext uri="{FF2B5EF4-FFF2-40B4-BE49-F238E27FC236}">
                <a16:creationId xmlns:a16="http://schemas.microsoft.com/office/drawing/2014/main" id="{5C04D939-DEE4-CEAA-770E-EFC2892A37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42739" y="459030"/>
            <a:ext cx="2268033" cy="2268033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29DF13-D677-C03B-E811-9691BE3CEF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29784" y="4439237"/>
            <a:ext cx="9841158" cy="1689177"/>
          </a:xfrm>
        </p:spPr>
        <p:txBody>
          <a:bodyPr anchor="t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More Data! Only 517 instances and 1/5 were All-star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Narrower discretization (more bins)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Informed attribute combinations</a:t>
            </a:r>
          </a:p>
        </p:txBody>
      </p:sp>
    </p:spTree>
    <p:extLst>
      <p:ext uri="{BB962C8B-B14F-4D97-AF65-F5344CB8AC3E}">
        <p14:creationId xmlns:p14="http://schemas.microsoft.com/office/powerpoint/2010/main" val="19711985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3D4704-A456-2818-D31E-D1739965A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Highlights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FE03B7-93F7-F117-9860-7EACAB753E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 brief showing of any key components of the code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25209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99405E2-1A96-4DBA-A9DC-4C2A1B421C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32FF329-3A87-4F66-BA01-91CD63C81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2" y="0"/>
            <a:ext cx="4420926" cy="68381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Office items on a table">
            <a:extLst>
              <a:ext uri="{FF2B5EF4-FFF2-40B4-BE49-F238E27FC236}">
                <a16:creationId xmlns:a16="http://schemas.microsoft.com/office/drawing/2014/main" id="{0F0B0633-958B-1BEC-DD2B-E35C9AC97E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405" r="14147" b="2"/>
          <a:stretch/>
        </p:blipFill>
        <p:spPr>
          <a:xfrm>
            <a:off x="20" y="719747"/>
            <a:ext cx="4458058" cy="538967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CF4857D-F003-4CA1-82AB-00900B100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146359"/>
            <a:ext cx="4426072" cy="71164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9855050-A75B-4DD0-9B56-8B1C7722D8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426076" y="748578"/>
            <a:ext cx="7765922" cy="5419038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F2A50C-98B0-D7A8-A340-375730712E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9472" y="1056362"/>
            <a:ext cx="6627226" cy="1154102"/>
          </a:xfrm>
        </p:spPr>
        <p:txBody>
          <a:bodyPr>
            <a:normAutofit/>
          </a:bodyPr>
          <a:lstStyle/>
          <a:p>
            <a:r>
              <a:rPr lang="en-US" dirty="0"/>
              <a:t>Partner Breakdown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E6738EB-6FF0-4AF9-8462-57F4494B88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687743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F4419-CDDE-AA9D-94E3-151A966C94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1857" y="2268656"/>
            <a:ext cx="6627226" cy="3505938"/>
          </a:xfrm>
        </p:spPr>
        <p:txBody>
          <a:bodyPr anchor="t">
            <a:normAutofit/>
          </a:bodyPr>
          <a:lstStyle/>
          <a:p>
            <a:pPr marL="457200" rtl="0" fontAlgn="base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Aaron</a:t>
            </a:r>
            <a:endParaRPr lang="en-US"/>
          </a:p>
          <a:p>
            <a:pPr marL="742950" indent="-285750" rtl="0" fontAlgn="base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Random Forest</a:t>
            </a:r>
            <a:endParaRPr lang="en-US"/>
          </a:p>
          <a:p>
            <a:pPr marL="742950" indent="-285750" rtl="0" fontAlgn="base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Creative Head</a:t>
            </a:r>
            <a:endParaRPr lang="en-US"/>
          </a:p>
          <a:p>
            <a:pPr marL="457200" rtl="0" fontAlgn="base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William</a:t>
            </a:r>
            <a:endParaRPr lang="en-US"/>
          </a:p>
          <a:p>
            <a:pPr marL="742950" indent="-285750" rtl="0" fontAlgn="base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EDA</a:t>
            </a:r>
            <a:endParaRPr lang="en-US"/>
          </a:p>
          <a:p>
            <a:pPr marL="742950" indent="-285750" rtl="0" fontAlgn="base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Final Notebook</a:t>
            </a:r>
            <a:endParaRPr lang="en-US"/>
          </a:p>
          <a:p>
            <a:pPr marL="742950" indent="-285750" rtl="0" fontAlgn="base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This presentation!</a:t>
            </a:r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B791336-FCAA-4174-9303-B3F3748611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394069" y="6167615"/>
            <a:ext cx="7794882" cy="690385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A212158-300D-44D0-9CCE-472C3F669E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6109423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88521F4-D44A-42C5-9BDB-5CA255540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94070" y="0"/>
            <a:ext cx="6400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6829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ECA4CB2-9071-41EB-AABB-2D8EB939D0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29F7A9-ADC0-92A2-30EB-6C41A581FF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594" r="17684" b="2"/>
          <a:stretch/>
        </p:blipFill>
        <p:spPr>
          <a:xfrm>
            <a:off x="1" y="10"/>
            <a:ext cx="4654296" cy="529051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B86F6BD-9C49-4F4F-99EA-9C5AA31835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97806" y="-2"/>
            <a:ext cx="7494194" cy="164194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07A3F5-90D1-334E-AD52-4592DB6702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6671" y="265706"/>
            <a:ext cx="6399212" cy="1162801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Sources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7DA365B-E064-481A-A62D-18CD31DB3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74795" y="1658471"/>
            <a:ext cx="7517205" cy="3541058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6DBE49D-AABD-458B-B2DF-4D5FA7D5C7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5205919"/>
            <a:ext cx="4651248" cy="165208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6833CC6-729B-40E8-B891-D93467E34B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236801" y="3396995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CBBA0B-7E61-B515-3C5D-7420841C3B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76670" y="1940119"/>
            <a:ext cx="6172413" cy="3029446"/>
          </a:xfrm>
        </p:spPr>
        <p:txBody>
          <a:bodyPr>
            <a:normAutofit/>
          </a:bodyPr>
          <a:lstStyle/>
          <a:p>
            <a:pPr marL="457200" rtl="0" fontAlgn="base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</a:pPr>
            <a:endParaRPr lang="en-US" sz="1500" dirty="0">
              <a:hlinkClick r:id="rId3"/>
            </a:endParaRPr>
          </a:p>
          <a:p>
            <a:pPr marL="457200" rtl="0" fontAlgn="base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500" dirty="0"/>
              <a:t>Per Game Stats: </a:t>
            </a:r>
            <a:r>
              <a:rPr lang="en-US" sz="1500" dirty="0">
                <a:hlinkClick r:id="rId3"/>
              </a:rPr>
              <a:t>https://www.basketball-reference.com/leagues/NBA_2021_per_game.html</a:t>
            </a:r>
            <a:endParaRPr lang="en-US" sz="1500" dirty="0"/>
          </a:p>
          <a:p>
            <a:pPr marL="457200" rtl="0" fontAlgn="base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500" dirty="0"/>
              <a:t>Advanced Stats:</a:t>
            </a:r>
          </a:p>
          <a:p>
            <a:pPr marL="457200" rtl="0" fontAlgn="base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500" dirty="0">
                <a:hlinkClick r:id="rId4"/>
              </a:rPr>
              <a:t>https://www.basketball-reference.com/leagues/NBA_2021_advanced.html</a:t>
            </a:r>
            <a:endParaRPr lang="en-US" sz="1500" dirty="0"/>
          </a:p>
          <a:p>
            <a:pPr marL="457200" rtl="0" fontAlgn="base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</a:pPr>
            <a:endParaRPr lang="en-US" sz="15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5757897-7307-46AF-923D-FF5BF45DD0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5205919"/>
            <a:ext cx="1218895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52377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A22F210-7186-4074-94C5-FAD2C2EB15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Wood human figure">
            <a:extLst>
              <a:ext uri="{FF2B5EF4-FFF2-40B4-BE49-F238E27FC236}">
                <a16:creationId xmlns:a16="http://schemas.microsoft.com/office/drawing/2014/main" id="{F84410DA-6AD2-B197-8C94-D29AC3CCC8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730"/>
          <a:stretch/>
        </p:blipFill>
        <p:spPr>
          <a:xfrm>
            <a:off x="20" y="-2"/>
            <a:ext cx="12191980" cy="685800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1C4FED8-D85F-4B52-875F-AB6873B503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23361" y="0"/>
            <a:ext cx="8168639" cy="6858000"/>
          </a:xfrm>
          <a:prstGeom prst="rect">
            <a:avLst/>
          </a:prstGeom>
          <a:gradFill>
            <a:gsLst>
              <a:gs pos="58000">
                <a:schemeClr val="tx1">
                  <a:alpha val="55000"/>
                </a:schemeClr>
              </a:gs>
              <a:gs pos="33000">
                <a:schemeClr val="tx1">
                  <a:alpha val="40000"/>
                </a:schemeClr>
              </a:gs>
              <a:gs pos="3000">
                <a:schemeClr val="tx1">
                  <a:alpha val="0"/>
                </a:schemeClr>
              </a:gs>
              <a:gs pos="100000">
                <a:schemeClr val="tx1">
                  <a:alpha val="5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653562-BBEF-AB8B-0FEE-1F601D7D7A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29237" y="863600"/>
            <a:ext cx="6007100" cy="3366494"/>
          </a:xfrm>
        </p:spPr>
        <p:txBody>
          <a:bodyPr anchor="b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Why Did we Do This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1A2C99-BDC5-0629-3A01-4BB0B49226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50511" y="4290191"/>
            <a:ext cx="6081953" cy="1345689"/>
          </a:xfrm>
        </p:spPr>
        <p:txBody>
          <a:bodyPr anchor="t">
            <a:normAutofit/>
          </a:bodyPr>
          <a:lstStyle/>
          <a:p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02266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 3">
            <a:extLst>
              <a:ext uri="{FF2B5EF4-FFF2-40B4-BE49-F238E27FC236}">
                <a16:creationId xmlns:a16="http://schemas.microsoft.com/office/drawing/2014/main" id="{3B704A13-2568-6AB7-045B-3FD786BF758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-1" b="283"/>
          <a:stretch/>
        </p:blipFill>
        <p:spPr>
          <a:xfrm>
            <a:off x="20" y="-2"/>
            <a:ext cx="12191980" cy="685800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8517002-AD52-C7D5-492B-FC7608DF7E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55663" y="863600"/>
            <a:ext cx="6007100" cy="3366494"/>
          </a:xfrm>
        </p:spPr>
        <p:txBody>
          <a:bodyPr anchor="b">
            <a:normAutofit/>
          </a:bodyPr>
          <a:lstStyle/>
          <a:p>
            <a:pPr>
              <a:lnSpc>
                <a:spcPct val="115000"/>
              </a:lnSpc>
            </a:pPr>
            <a:r>
              <a:rPr lang="en-US">
                <a:solidFill>
                  <a:schemeClr val="bg1"/>
                </a:solidFill>
              </a:rPr>
              <a:t>NBA All-Star by Smashmouth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8E4054-4AB4-3A9B-37DD-44AFE9F3FC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9536" y="4290191"/>
            <a:ext cx="6074001" cy="1345689"/>
          </a:xfrm>
        </p:spPr>
        <p:txBody>
          <a:bodyPr anchor="t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By William Parlan and Aaron Miller</a:t>
            </a:r>
          </a:p>
        </p:txBody>
      </p:sp>
    </p:spTree>
    <p:extLst>
      <p:ext uri="{BB962C8B-B14F-4D97-AF65-F5344CB8AC3E}">
        <p14:creationId xmlns:p14="http://schemas.microsoft.com/office/powerpoint/2010/main" val="1837729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2526924-84D3-45FB-A5FE-62D8FCBF53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2A6256-1DD0-4E4B-A8B3-9A711B4DB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8768" y="2130218"/>
            <a:ext cx="11153231" cy="472778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1760540-185E-4652-BFD2-9B362EF3B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6641"/>
            <a:ext cx="12192000" cy="13477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AF816E-AAC2-5647-A3C6-869D018D8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5371" y="1044054"/>
            <a:ext cx="10013709" cy="103036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Why Us?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29789F4-85C1-41A0-83EB-992E22210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962423"/>
            <a:ext cx="1006766" cy="12161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D9D367D-6DD2-4A7C-8918-0DCAC29755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2A7500-DCBA-EB81-FFB7-9F234A1EA4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35371" y="2702257"/>
            <a:ext cx="9935571" cy="3426158"/>
          </a:xfrm>
        </p:spPr>
        <p:txBody>
          <a:bodyPr anchor="t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Every year there is contention of who deserves to be an All-star that did not make 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And All-stars who do no deserve the title</a:t>
            </a:r>
          </a:p>
        </p:txBody>
      </p:sp>
    </p:spTree>
    <p:extLst>
      <p:ext uri="{BB962C8B-B14F-4D97-AF65-F5344CB8AC3E}">
        <p14:creationId xmlns:p14="http://schemas.microsoft.com/office/powerpoint/2010/main" val="28435940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72526924-84D3-45FB-A5FE-62D8FCBF53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C2A6256-1DD0-4E4B-A8B3-9A711B4DB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8768" y="2130218"/>
            <a:ext cx="11153231" cy="472778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1760540-185E-4652-BFD2-9B362EF3B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6641"/>
            <a:ext cx="12192000" cy="13477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9AC3F6-A3F7-9D1D-792F-CFE37451E8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5371" y="1044054"/>
            <a:ext cx="10013709" cy="103036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Data Description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29789F4-85C1-41A0-83EB-992E22210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962423"/>
            <a:ext cx="1006766" cy="12161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D9D367D-6DD2-4A7C-8918-0DCAC29755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4C0A4166-F5CD-C26B-E64C-DEC8B328A6D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1506026"/>
              </p:ext>
            </p:extLst>
          </p:nvPr>
        </p:nvGraphicFramePr>
        <p:xfrm>
          <a:off x="2033505" y="2887824"/>
          <a:ext cx="9196029" cy="33575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72740">
                  <a:extLst>
                    <a:ext uri="{9D8B030D-6E8A-4147-A177-3AD203B41FA5}">
                      <a16:colId xmlns:a16="http://schemas.microsoft.com/office/drawing/2014/main" val="1532416060"/>
                    </a:ext>
                  </a:extLst>
                </a:gridCol>
                <a:gridCol w="5023289">
                  <a:extLst>
                    <a:ext uri="{9D8B030D-6E8A-4147-A177-3AD203B41FA5}">
                      <a16:colId xmlns:a16="http://schemas.microsoft.com/office/drawing/2014/main" val="4020210664"/>
                    </a:ext>
                  </a:extLst>
                </a:gridCol>
              </a:tblGrid>
              <a:tr h="419699">
                <a:tc>
                  <a:txBody>
                    <a:bodyPr/>
                    <a:lstStyle/>
                    <a:p>
                      <a:r>
                        <a:rPr lang="en-US" sz="1600"/>
                        <a:t>Name in CSV</a:t>
                      </a:r>
                    </a:p>
                  </a:txBody>
                  <a:tcPr marL="124061" marR="124061" marT="62031" marB="62031"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Common Name</a:t>
                      </a:r>
                    </a:p>
                  </a:txBody>
                  <a:tcPr marL="124061" marR="124061" marT="62031" marB="62031"/>
                </a:tc>
                <a:extLst>
                  <a:ext uri="{0D108BD9-81ED-4DB2-BD59-A6C34878D82A}">
                    <a16:rowId xmlns:a16="http://schemas.microsoft.com/office/drawing/2014/main" val="1129614789"/>
                  </a:ext>
                </a:extLst>
              </a:tr>
              <a:tr h="419699">
                <a:tc>
                  <a:txBody>
                    <a:bodyPr/>
                    <a:lstStyle/>
                    <a:p>
                      <a:r>
                        <a:rPr lang="en-US" sz="1600"/>
                        <a:t>FG%</a:t>
                      </a:r>
                    </a:p>
                  </a:txBody>
                  <a:tcPr marL="124061" marR="124061" marT="62031" marB="62031"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Field Goal Percentage</a:t>
                      </a:r>
                    </a:p>
                  </a:txBody>
                  <a:tcPr marL="124061" marR="124061" marT="62031" marB="62031"/>
                </a:tc>
                <a:extLst>
                  <a:ext uri="{0D108BD9-81ED-4DB2-BD59-A6C34878D82A}">
                    <a16:rowId xmlns:a16="http://schemas.microsoft.com/office/drawing/2014/main" val="3903635247"/>
                  </a:ext>
                </a:extLst>
              </a:tr>
              <a:tr h="419699">
                <a:tc>
                  <a:txBody>
                    <a:bodyPr/>
                    <a:lstStyle/>
                    <a:p>
                      <a:r>
                        <a:rPr lang="en-US" sz="1600"/>
                        <a:t>3P%</a:t>
                      </a:r>
                    </a:p>
                  </a:txBody>
                  <a:tcPr marL="124061" marR="124061" marT="62031" marB="62031"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3-point Field Goal Percentage</a:t>
                      </a:r>
                    </a:p>
                  </a:txBody>
                  <a:tcPr marL="124061" marR="124061" marT="62031" marB="62031"/>
                </a:tc>
                <a:extLst>
                  <a:ext uri="{0D108BD9-81ED-4DB2-BD59-A6C34878D82A}">
                    <a16:rowId xmlns:a16="http://schemas.microsoft.com/office/drawing/2014/main" val="2695147653"/>
                  </a:ext>
                </a:extLst>
              </a:tr>
              <a:tr h="419699">
                <a:tc>
                  <a:txBody>
                    <a:bodyPr/>
                    <a:lstStyle/>
                    <a:p>
                      <a:r>
                        <a:rPr lang="en-US" sz="1600"/>
                        <a:t>TRB</a:t>
                      </a:r>
                    </a:p>
                  </a:txBody>
                  <a:tcPr marL="124061" marR="124061" marT="62031" marB="62031"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Total Rebounds</a:t>
                      </a:r>
                    </a:p>
                  </a:txBody>
                  <a:tcPr marL="124061" marR="124061" marT="62031" marB="62031"/>
                </a:tc>
                <a:extLst>
                  <a:ext uri="{0D108BD9-81ED-4DB2-BD59-A6C34878D82A}">
                    <a16:rowId xmlns:a16="http://schemas.microsoft.com/office/drawing/2014/main" val="2508923062"/>
                  </a:ext>
                </a:extLst>
              </a:tr>
              <a:tr h="419699">
                <a:tc>
                  <a:txBody>
                    <a:bodyPr/>
                    <a:lstStyle/>
                    <a:p>
                      <a:r>
                        <a:rPr lang="en-US" sz="1600"/>
                        <a:t>AST</a:t>
                      </a:r>
                    </a:p>
                  </a:txBody>
                  <a:tcPr marL="124061" marR="124061" marT="62031" marB="62031"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Assists</a:t>
                      </a:r>
                    </a:p>
                  </a:txBody>
                  <a:tcPr marL="124061" marR="124061" marT="62031" marB="62031"/>
                </a:tc>
                <a:extLst>
                  <a:ext uri="{0D108BD9-81ED-4DB2-BD59-A6C34878D82A}">
                    <a16:rowId xmlns:a16="http://schemas.microsoft.com/office/drawing/2014/main" val="1377527978"/>
                  </a:ext>
                </a:extLst>
              </a:tr>
              <a:tr h="419699">
                <a:tc>
                  <a:txBody>
                    <a:bodyPr/>
                    <a:lstStyle/>
                    <a:p>
                      <a:r>
                        <a:rPr lang="en-US" sz="1600"/>
                        <a:t>STL</a:t>
                      </a:r>
                    </a:p>
                  </a:txBody>
                  <a:tcPr marL="124061" marR="124061" marT="62031" marB="62031"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Steals</a:t>
                      </a:r>
                    </a:p>
                  </a:txBody>
                  <a:tcPr marL="124061" marR="124061" marT="62031" marB="62031"/>
                </a:tc>
                <a:extLst>
                  <a:ext uri="{0D108BD9-81ED-4DB2-BD59-A6C34878D82A}">
                    <a16:rowId xmlns:a16="http://schemas.microsoft.com/office/drawing/2014/main" val="2145124202"/>
                  </a:ext>
                </a:extLst>
              </a:tr>
              <a:tr h="419699">
                <a:tc>
                  <a:txBody>
                    <a:bodyPr/>
                    <a:lstStyle/>
                    <a:p>
                      <a:r>
                        <a:rPr lang="en-US" sz="1600"/>
                        <a:t>BLK</a:t>
                      </a:r>
                    </a:p>
                  </a:txBody>
                  <a:tcPr marL="124061" marR="124061" marT="62031" marB="62031"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Blocks</a:t>
                      </a:r>
                    </a:p>
                  </a:txBody>
                  <a:tcPr marL="124061" marR="124061" marT="62031" marB="62031"/>
                </a:tc>
                <a:extLst>
                  <a:ext uri="{0D108BD9-81ED-4DB2-BD59-A6C34878D82A}">
                    <a16:rowId xmlns:a16="http://schemas.microsoft.com/office/drawing/2014/main" val="34010493"/>
                  </a:ext>
                </a:extLst>
              </a:tr>
              <a:tr h="419699">
                <a:tc>
                  <a:txBody>
                    <a:bodyPr/>
                    <a:lstStyle/>
                    <a:p>
                      <a:r>
                        <a:rPr lang="en-US" sz="1600"/>
                        <a:t>PTS</a:t>
                      </a:r>
                    </a:p>
                  </a:txBody>
                  <a:tcPr marL="124061" marR="124061" marT="62031" marB="62031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Points</a:t>
                      </a:r>
                    </a:p>
                  </a:txBody>
                  <a:tcPr marL="124061" marR="124061" marT="62031" marB="62031"/>
                </a:tc>
                <a:extLst>
                  <a:ext uri="{0D108BD9-81ED-4DB2-BD59-A6C34878D82A}">
                    <a16:rowId xmlns:a16="http://schemas.microsoft.com/office/drawing/2014/main" val="25695142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556069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21">
            <a:extLst>
              <a:ext uri="{FF2B5EF4-FFF2-40B4-BE49-F238E27FC236}">
                <a16:creationId xmlns:a16="http://schemas.microsoft.com/office/drawing/2014/main" id="{72526924-84D3-45FB-A5FE-62D8FCBF53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23">
            <a:extLst>
              <a:ext uri="{FF2B5EF4-FFF2-40B4-BE49-F238E27FC236}">
                <a16:creationId xmlns:a16="http://schemas.microsoft.com/office/drawing/2014/main" id="{5C2A6256-1DD0-4E4B-A8B3-9A711B4DB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8768" y="2130218"/>
            <a:ext cx="11153231" cy="472778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25">
            <a:extLst>
              <a:ext uri="{FF2B5EF4-FFF2-40B4-BE49-F238E27FC236}">
                <a16:creationId xmlns:a16="http://schemas.microsoft.com/office/drawing/2014/main" id="{41760540-185E-4652-BFD2-9B362EF3B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6641"/>
            <a:ext cx="12192000" cy="13477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9AC3F6-A3F7-9D1D-792F-CFE37451E8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5371" y="1044054"/>
            <a:ext cx="10013709" cy="103036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Data Description Continued</a:t>
            </a:r>
          </a:p>
        </p:txBody>
      </p:sp>
      <p:sp>
        <p:nvSpPr>
          <p:cNvPr id="35" name="Rectangle 27">
            <a:extLst>
              <a:ext uri="{FF2B5EF4-FFF2-40B4-BE49-F238E27FC236}">
                <a16:creationId xmlns:a16="http://schemas.microsoft.com/office/drawing/2014/main" id="{729789F4-85C1-41A0-83EB-992E22210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962423"/>
            <a:ext cx="1006766" cy="12161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29">
            <a:extLst>
              <a:ext uri="{FF2B5EF4-FFF2-40B4-BE49-F238E27FC236}">
                <a16:creationId xmlns:a16="http://schemas.microsoft.com/office/drawing/2014/main" id="{9D9D367D-6DD2-4A7C-8918-0DCAC29755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4C0A4166-F5CD-C26B-E64C-DEC8B328A6D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4449776"/>
              </p:ext>
            </p:extLst>
          </p:nvPr>
        </p:nvGraphicFramePr>
        <p:xfrm>
          <a:off x="1535371" y="2495550"/>
          <a:ext cx="10211620" cy="38885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9995">
                  <a:extLst>
                    <a:ext uri="{9D8B030D-6E8A-4147-A177-3AD203B41FA5}">
                      <a16:colId xmlns:a16="http://schemas.microsoft.com/office/drawing/2014/main" val="1532416060"/>
                    </a:ext>
                  </a:extLst>
                </a:gridCol>
                <a:gridCol w="2747068">
                  <a:extLst>
                    <a:ext uri="{9D8B030D-6E8A-4147-A177-3AD203B41FA5}">
                      <a16:colId xmlns:a16="http://schemas.microsoft.com/office/drawing/2014/main" val="4020210664"/>
                    </a:ext>
                  </a:extLst>
                </a:gridCol>
                <a:gridCol w="5204557">
                  <a:extLst>
                    <a:ext uri="{9D8B030D-6E8A-4147-A177-3AD203B41FA5}">
                      <a16:colId xmlns:a16="http://schemas.microsoft.com/office/drawing/2014/main" val="1798436790"/>
                    </a:ext>
                  </a:extLst>
                </a:gridCol>
              </a:tblGrid>
              <a:tr h="281097">
                <a:tc>
                  <a:txBody>
                    <a:bodyPr/>
                    <a:lstStyle/>
                    <a:p>
                      <a:r>
                        <a:rPr lang="en-US" sz="1000"/>
                        <a:t>Name in CSV</a:t>
                      </a:r>
                    </a:p>
                  </a:txBody>
                  <a:tcPr marL="74649" marR="74649" marT="37324" marB="37324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Common Name</a:t>
                      </a:r>
                    </a:p>
                  </a:txBody>
                  <a:tcPr marL="74649" marR="74649" marT="37324" marB="37324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Meaning</a:t>
                      </a:r>
                    </a:p>
                  </a:txBody>
                  <a:tcPr marL="74649" marR="74649" marT="37324" marB="37324"/>
                </a:tc>
                <a:extLst>
                  <a:ext uri="{0D108BD9-81ED-4DB2-BD59-A6C34878D82A}">
                    <a16:rowId xmlns:a16="http://schemas.microsoft.com/office/drawing/2014/main" val="1129614789"/>
                  </a:ext>
                </a:extLst>
              </a:tr>
              <a:tr h="446156">
                <a:tc>
                  <a:txBody>
                    <a:bodyPr/>
                    <a:lstStyle/>
                    <a:p>
                      <a:r>
                        <a:rPr lang="en-US" sz="1000"/>
                        <a:t>eFG%</a:t>
                      </a:r>
                    </a:p>
                  </a:txBody>
                  <a:tcPr marL="74649" marR="74649" marT="37324" marB="37324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Effective Field Goal Percentage</a:t>
                      </a:r>
                    </a:p>
                  </a:txBody>
                  <a:tcPr marL="74649" marR="74649" marT="37324" marB="37324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Field Goal Percentage adjust for the fact that 3-Point Field Goals are worth one more point than 2-point goals.</a:t>
                      </a:r>
                    </a:p>
                  </a:txBody>
                  <a:tcPr marL="74649" marR="74649" marT="37324" marB="37324"/>
                </a:tc>
                <a:extLst>
                  <a:ext uri="{0D108BD9-81ED-4DB2-BD59-A6C34878D82A}">
                    <a16:rowId xmlns:a16="http://schemas.microsoft.com/office/drawing/2014/main" val="3903635247"/>
                  </a:ext>
                </a:extLst>
              </a:tr>
              <a:tr h="446156">
                <a:tc>
                  <a:txBody>
                    <a:bodyPr/>
                    <a:lstStyle/>
                    <a:p>
                      <a:r>
                        <a:rPr lang="en-US" sz="1000"/>
                        <a:t>TS%</a:t>
                      </a:r>
                    </a:p>
                  </a:txBody>
                  <a:tcPr marL="74649" marR="74649" marT="37324" marB="37324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True Shooting Percentage</a:t>
                      </a:r>
                    </a:p>
                  </a:txBody>
                  <a:tcPr marL="74649" marR="74649" marT="37324" marB="37324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A measure of shooting efficiency that takes into account 2-point field goals, 3-point field goals, and free throws.</a:t>
                      </a:r>
                    </a:p>
                  </a:txBody>
                  <a:tcPr marL="74649" marR="74649" marT="37324" marB="37324"/>
                </a:tc>
                <a:extLst>
                  <a:ext uri="{0D108BD9-81ED-4DB2-BD59-A6C34878D82A}">
                    <a16:rowId xmlns:a16="http://schemas.microsoft.com/office/drawing/2014/main" val="1369534193"/>
                  </a:ext>
                </a:extLst>
              </a:tr>
              <a:tr h="446156">
                <a:tc>
                  <a:txBody>
                    <a:bodyPr/>
                    <a:lstStyle/>
                    <a:p>
                      <a:r>
                        <a:rPr lang="en-US" sz="1000" dirty="0"/>
                        <a:t>PER</a:t>
                      </a:r>
                    </a:p>
                  </a:txBody>
                  <a:tcPr marL="74649" marR="74649" marT="37324" marB="37324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Player Efficiency Rating</a:t>
                      </a:r>
                    </a:p>
                  </a:txBody>
                  <a:tcPr marL="74649" marR="74649" marT="37324" marB="37324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A measure of per-minute production standardized such that the league average is 15</a:t>
                      </a:r>
                    </a:p>
                  </a:txBody>
                  <a:tcPr marL="74649" marR="74649" marT="37324" marB="37324"/>
                </a:tc>
                <a:extLst>
                  <a:ext uri="{0D108BD9-81ED-4DB2-BD59-A6C34878D82A}">
                    <a16:rowId xmlns:a16="http://schemas.microsoft.com/office/drawing/2014/main" val="656798704"/>
                  </a:ext>
                </a:extLst>
              </a:tr>
              <a:tr h="281097">
                <a:tc>
                  <a:txBody>
                    <a:bodyPr/>
                    <a:lstStyle/>
                    <a:p>
                      <a:r>
                        <a:rPr lang="en-US" sz="1000"/>
                        <a:t>WS</a:t>
                      </a:r>
                    </a:p>
                  </a:txBody>
                  <a:tcPr marL="74649" marR="74649" marT="37324" marB="37324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Win Shares</a:t>
                      </a:r>
                    </a:p>
                  </a:txBody>
                  <a:tcPr marL="74649" marR="74649" marT="37324" marB="37324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 estimate of the number of wins contributed by a player</a:t>
                      </a:r>
                      <a:endParaRPr lang="en-US" sz="1000"/>
                    </a:p>
                  </a:txBody>
                  <a:tcPr marL="74649" marR="74649" marT="37324" marB="37324"/>
                </a:tc>
                <a:extLst>
                  <a:ext uri="{0D108BD9-81ED-4DB2-BD59-A6C34878D82A}">
                    <a16:rowId xmlns:a16="http://schemas.microsoft.com/office/drawing/2014/main" val="2695147653"/>
                  </a:ext>
                </a:extLst>
              </a:tr>
              <a:tr h="776276">
                <a:tc>
                  <a:txBody>
                    <a:bodyPr/>
                    <a:lstStyle/>
                    <a:p>
                      <a:r>
                        <a:rPr lang="en-US" sz="1000"/>
                        <a:t>BPM</a:t>
                      </a:r>
                    </a:p>
                  </a:txBody>
                  <a:tcPr marL="74649" marR="74649" marT="37324" marB="37324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Box Plus Minus</a:t>
                      </a:r>
                    </a:p>
                  </a:txBody>
                  <a:tcPr marL="74649" marR="74649" marT="37324" marB="37324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 box score estimate of the points per 100 possesions a player contributed above a league-average player, translated to an average team</a:t>
                      </a:r>
                    </a:p>
                    <a:p>
                      <a:endParaRPr lang="en-US" sz="1000"/>
                    </a:p>
                  </a:txBody>
                  <a:tcPr marL="74649" marR="74649" marT="37324" marB="37324"/>
                </a:tc>
                <a:extLst>
                  <a:ext uri="{0D108BD9-81ED-4DB2-BD59-A6C34878D82A}">
                    <a16:rowId xmlns:a16="http://schemas.microsoft.com/office/drawing/2014/main" val="2508923062"/>
                  </a:ext>
                </a:extLst>
              </a:tr>
              <a:tr h="930518">
                <a:tc>
                  <a:txBody>
                    <a:bodyPr/>
                    <a:lstStyle/>
                    <a:p>
                      <a:r>
                        <a:rPr lang="en-US" sz="1000"/>
                        <a:t>VORP</a:t>
                      </a:r>
                    </a:p>
                  </a:txBody>
                  <a:tcPr marL="74649" marR="74649" marT="37324" marB="37324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Value Over Replacement Player</a:t>
                      </a:r>
                    </a:p>
                  </a:txBody>
                  <a:tcPr marL="74649" marR="74649" marT="37324" marB="37324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A box score estimate of the points per 100 TEAM possesions that a player contributed above a replacement-level (-2.0) player, translated to an average team and prorated to an 82-game season. Multiply by 2.70 to convert to wins over replacement</a:t>
                      </a:r>
                    </a:p>
                  </a:txBody>
                  <a:tcPr marL="74649" marR="74649" marT="37324" marB="37324"/>
                </a:tc>
                <a:extLst>
                  <a:ext uri="{0D108BD9-81ED-4DB2-BD59-A6C34878D82A}">
                    <a16:rowId xmlns:a16="http://schemas.microsoft.com/office/drawing/2014/main" val="1377527978"/>
                  </a:ext>
                </a:extLst>
              </a:tr>
              <a:tr h="281097">
                <a:tc>
                  <a:txBody>
                    <a:bodyPr/>
                    <a:lstStyle/>
                    <a:p>
                      <a:r>
                        <a:rPr lang="en-US" sz="1000"/>
                        <a:t>All-star</a:t>
                      </a:r>
                    </a:p>
                  </a:txBody>
                  <a:tcPr marL="74649" marR="74649" marT="37324" marB="37324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Is this player an All-star?</a:t>
                      </a:r>
                    </a:p>
                  </a:txBody>
                  <a:tcPr marL="74649" marR="74649" marT="37324" marB="37324"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This is our class label we are trying to predict</a:t>
                      </a:r>
                    </a:p>
                  </a:txBody>
                  <a:tcPr marL="74649" marR="74649" marT="37324" marB="37324"/>
                </a:tc>
                <a:extLst>
                  <a:ext uri="{0D108BD9-81ED-4DB2-BD59-A6C34878D82A}">
                    <a16:rowId xmlns:a16="http://schemas.microsoft.com/office/drawing/2014/main" val="21451242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581018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1ED69555-EE48-4B19-812B-4E1068DBF9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73754" y="0"/>
            <a:ext cx="4618246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 57">
            <a:extLst>
              <a:ext uri="{FF2B5EF4-FFF2-40B4-BE49-F238E27FC236}">
                <a16:creationId xmlns:a16="http://schemas.microsoft.com/office/drawing/2014/main" id="{57AEB73D-F521-4B19-820F-12DB6BCC84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56113" y="31750"/>
            <a:ext cx="0" cy="1588"/>
          </a:xfrm>
          <a:custGeom>
            <a:avLst/>
            <a:gdLst/>
            <a:ahLst/>
            <a:cxnLst/>
            <a:rect l="0" t="0" r="r" b="b"/>
            <a:pathLst>
              <a:path w="2" h="2">
                <a:moveTo>
                  <a:pt x="0" y="0"/>
                </a:moveTo>
                <a:lnTo>
                  <a:pt x="2" y="0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30466D"/>
          </a:solidFill>
          <a:ln w="0">
            <a:solidFill>
              <a:srgbClr val="30466D"/>
            </a:solidFill>
            <a:prstDash val="solid"/>
            <a:round/>
            <a:headEnd/>
            <a:tailEnd/>
          </a:ln>
        </p:spPr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B72EEBA-3A5D-41CE-8465-A45A0F6567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0121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CA22F210-7186-4074-94C5-FAD2C2EB15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Content Placeholder 4" descr="Financial graphs on a dark display">
            <a:extLst>
              <a:ext uri="{FF2B5EF4-FFF2-40B4-BE49-F238E27FC236}">
                <a16:creationId xmlns:a16="http://schemas.microsoft.com/office/drawing/2014/main" id="{B5C211AA-BFD5-3E64-3068-E582080EA0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4999" b="5001"/>
          <a:stretch/>
        </p:blipFill>
        <p:spPr>
          <a:xfrm>
            <a:off x="20" y="-2"/>
            <a:ext cx="12191980" cy="6858002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11C4FED8-D85F-4B52-875F-AB6873B503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68639" cy="6858000"/>
          </a:xfrm>
          <a:prstGeom prst="rect">
            <a:avLst/>
          </a:prstGeom>
          <a:gradFill>
            <a:gsLst>
              <a:gs pos="58000">
                <a:schemeClr val="tx1">
                  <a:alpha val="55000"/>
                </a:schemeClr>
              </a:gs>
              <a:gs pos="33000">
                <a:schemeClr val="tx1">
                  <a:alpha val="40000"/>
                </a:schemeClr>
              </a:gs>
              <a:gs pos="3000">
                <a:schemeClr val="tx1">
                  <a:alpha val="0"/>
                </a:schemeClr>
              </a:gs>
              <a:gs pos="100000">
                <a:schemeClr val="tx1">
                  <a:alpha val="55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77181E-E20A-6A0C-9B12-B95D632638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663" y="863600"/>
            <a:ext cx="6007100" cy="3366494"/>
          </a:xfrm>
        </p:spPr>
        <p:txBody>
          <a:bodyPr vert="horz" lIns="109728" tIns="109728" rIns="109728" bIns="91440" rtlCol="0" anchor="b">
            <a:normAutofit/>
          </a:bodyPr>
          <a:lstStyle/>
          <a:p>
            <a:pPr>
              <a:lnSpc>
                <a:spcPct val="115000"/>
              </a:lnSpc>
            </a:pPr>
            <a:r>
              <a:rPr lang="en-US" sz="6000" b="0" cap="all">
                <a:solidFill>
                  <a:schemeClr val="bg1"/>
                </a:solidFill>
              </a:rPr>
              <a:t>Exploratory Data </a:t>
            </a:r>
            <a:br>
              <a:rPr lang="en-US" sz="6000" b="0" cap="all">
                <a:solidFill>
                  <a:schemeClr val="bg1"/>
                </a:solidFill>
              </a:rPr>
            </a:br>
            <a:r>
              <a:rPr lang="en-US" sz="6000" b="0" cap="all">
                <a:solidFill>
                  <a:schemeClr val="bg1"/>
                </a:solidFill>
              </a:rPr>
              <a:t>Analysis</a:t>
            </a:r>
          </a:p>
        </p:txBody>
      </p:sp>
    </p:spTree>
    <p:extLst>
      <p:ext uri="{BB962C8B-B14F-4D97-AF65-F5344CB8AC3E}">
        <p14:creationId xmlns:p14="http://schemas.microsoft.com/office/powerpoint/2010/main" val="24629684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2526924-84D3-45FB-A5FE-62D8FCBF53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C2A6256-1DD0-4E4B-A8B3-9A711B4DB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8768" y="2130218"/>
            <a:ext cx="11153231" cy="472778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1760540-185E-4652-BFD2-9B362EF3B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6641"/>
            <a:ext cx="12192000" cy="13477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9139A4-174E-6ADE-CE4E-55DEA4EBE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5371" y="1044054"/>
            <a:ext cx="10013709" cy="1030360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Methods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29789F4-85C1-41A0-83EB-992E22210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962423"/>
            <a:ext cx="1006766" cy="12161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D9D367D-6DD2-4A7C-8918-0DCAC29755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9E81413-7842-C8EF-DCC8-03683E7438D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16730668"/>
              </p:ext>
            </p:extLst>
          </p:nvPr>
        </p:nvGraphicFramePr>
        <p:xfrm>
          <a:off x="1713976" y="2887824"/>
          <a:ext cx="9835087" cy="33575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620750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44770-1700-C281-7D33-FBBFC9F39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53015" y="640079"/>
            <a:ext cx="2903366" cy="2551751"/>
          </a:xfrm>
        </p:spPr>
        <p:txBody>
          <a:bodyPr/>
          <a:lstStyle/>
          <a:p>
            <a:r>
              <a:rPr lang="en-US" dirty="0"/>
              <a:t>Trait 1:</a:t>
            </a:r>
            <a:br>
              <a:rPr lang="en-US" dirty="0"/>
            </a:br>
            <a:r>
              <a:rPr lang="en-US" dirty="0"/>
              <a:t>Field Goal Percentage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0D73239-5D03-88B6-EFA1-3FDCCB164C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0666" y="639763"/>
            <a:ext cx="6925730" cy="5456237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274767-BA6F-2802-B951-E6C77889357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/>
              <a:t>Allstar data is less heavily left skewed than other players.</a:t>
            </a:r>
          </a:p>
          <a:p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11514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786F82F-1B47-46ED-8EAE-53EF71E59E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18302" y="0"/>
            <a:ext cx="7473698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F1BAF6F-6275-4646-9C59-331B29B955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257298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099405E2-1A96-4DBA-A9DC-4C2A1B421C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9855050-A75B-4DD0-9B56-8B1C7722D8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7235" y="758246"/>
            <a:ext cx="4658480" cy="5386318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344770-1700-C281-7D33-FBBFC9F39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18" y="1072110"/>
            <a:ext cx="3611029" cy="1862345"/>
          </a:xfrm>
        </p:spPr>
        <p:txBody>
          <a:bodyPr vert="horz" lIns="109728" tIns="109728" rIns="109728" bIns="91440" rtlCol="0" anchor="ctr">
            <a:normAutofit/>
          </a:bodyPr>
          <a:lstStyle/>
          <a:p>
            <a:pPr>
              <a:lnSpc>
                <a:spcPct val="140000"/>
              </a:lnSpc>
            </a:pPr>
            <a:r>
              <a:rPr lang="en-US" sz="2800"/>
              <a:t>Trait 2:</a:t>
            </a:r>
            <a:br>
              <a:rPr lang="en-US" sz="2800"/>
            </a:br>
            <a:r>
              <a:rPr lang="en-US" sz="2800"/>
              <a:t>Steals per Game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060C0F7-61A6-4E64-A77E-AFBD811273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684060" y="0"/>
            <a:ext cx="7507940" cy="765228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274767-BA6F-2802-B951-E6C7788935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7874" y="2934455"/>
            <a:ext cx="3616073" cy="2840139"/>
          </a:xfrm>
        </p:spPr>
        <p:txBody>
          <a:bodyPr vert="horz" lIns="109728" tIns="109728" rIns="109728" bIns="91440" rtlCol="0" anchor="t">
            <a:normAutofit/>
          </a:bodyPr>
          <a:lstStyle/>
          <a:p>
            <a:pPr>
              <a:spcBef>
                <a:spcPts val="930"/>
              </a:spcBef>
            </a:pPr>
            <a:r>
              <a:rPr lang="en-US" dirty="0"/>
              <a:t>Once again, </a:t>
            </a:r>
            <a:r>
              <a:rPr lang="en-US"/>
              <a:t>allstar</a:t>
            </a:r>
            <a:r>
              <a:rPr lang="en-US" dirty="0"/>
              <a:t> data is less heavily left skewed than other players.</a:t>
            </a:r>
            <a:endParaRPr lang="en-US"/>
          </a:p>
          <a:p>
            <a:pPr>
              <a:spcBef>
                <a:spcPts val="930"/>
              </a:spcBef>
            </a:pPr>
            <a:r>
              <a:rPr lang="en-US" dirty="0"/>
              <a:t>Allstar data is pseudo-normal.</a:t>
            </a:r>
            <a:endParaRPr lang="en-US"/>
          </a:p>
          <a:p>
            <a:pPr indent="-285750">
              <a:spcBef>
                <a:spcPts val="930"/>
              </a:spcBef>
              <a:buFont typeface="Corbel" panose="020B0503020204020204" pitchFamily="34" charset="0"/>
              <a:buChar char="•"/>
            </a:pPr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0D73239-5D03-88B6-EFA1-3FDCCB164C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53" r="-1" b="-1"/>
          <a:stretch/>
        </p:blipFill>
        <p:spPr>
          <a:xfrm>
            <a:off x="4695713" y="713436"/>
            <a:ext cx="7500472" cy="5431128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BCF4857D-F003-4CA1-82AB-00900B100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6" y="6144564"/>
            <a:ext cx="4656246" cy="7134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B791336-FCAA-4174-9303-B3F3748611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715122" y="6167615"/>
            <a:ext cx="7473828" cy="690385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A212158-300D-44D0-9CCE-472C3F669E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6109423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88521F4-D44A-42C5-9BDB-5CA255540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6241" y="0"/>
            <a:ext cx="6400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E6738EB-6FF0-4AF9-8462-57F4494B88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713436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402852"/>
      </p:ext>
    </p:extLst>
  </p:cSld>
  <p:clrMapOvr>
    <a:masterClrMapping/>
  </p:clrMapOvr>
</p:sld>
</file>

<file path=ppt/theme/theme1.xml><?xml version="1.0" encoding="utf-8"?>
<a:theme xmlns:a="http://schemas.openxmlformats.org/drawingml/2006/main" name="ShojiVTI">
  <a:themeElements>
    <a:clrScheme name="AnalogousFromRegularSeedRightStep">
      <a:dk1>
        <a:srgbClr val="000000"/>
      </a:dk1>
      <a:lt1>
        <a:srgbClr val="FFFFFF"/>
      </a:lt1>
      <a:dk2>
        <a:srgbClr val="412524"/>
      </a:dk2>
      <a:lt2>
        <a:srgbClr val="E2E7E8"/>
      </a:lt2>
      <a:accent1>
        <a:srgbClr val="C35C4D"/>
      </a:accent1>
      <a:accent2>
        <a:srgbClr val="B17C3B"/>
      </a:accent2>
      <a:accent3>
        <a:srgbClr val="AAA743"/>
      </a:accent3>
      <a:accent4>
        <a:srgbClr val="84B13B"/>
      </a:accent4>
      <a:accent5>
        <a:srgbClr val="5EB647"/>
      </a:accent5>
      <a:accent6>
        <a:srgbClr val="3BB154"/>
      </a:accent6>
      <a:hlink>
        <a:srgbClr val="348F9D"/>
      </a:hlink>
      <a:folHlink>
        <a:srgbClr val="7F7F7F"/>
      </a:folHlink>
    </a:clrScheme>
    <a:fontScheme name="Custom 7">
      <a:majorFont>
        <a:latin typeface="Meiryo"/>
        <a:ea typeface=""/>
        <a:cs typeface=""/>
      </a:majorFont>
      <a:minorFont>
        <a:latin typeface="Meiryo"/>
        <a:ea typeface=""/>
        <a:cs typeface=""/>
      </a:minorFont>
    </a:fontScheme>
    <a:fmtScheme name="Feathered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>
              <a:tint val="50000"/>
              <a:shade val="83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25400" dir="5400000" algn="ctr" rotWithShape="0">
              <a:srgbClr val="000000">
                <a:alpha val="2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hojiVTI" id="{00D0DDEB-E771-48E5-9E96-0647434F08B1}" vid="{9D22D596-7FD0-4F89-958C-AD79A094911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</TotalTime>
  <Words>492</Words>
  <Application>Microsoft Office PowerPoint</Application>
  <PresentationFormat>Widescreen</PresentationFormat>
  <Paragraphs>91</Paragraphs>
  <Slides>20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Meiryo</vt:lpstr>
      <vt:lpstr>Arial</vt:lpstr>
      <vt:lpstr>Consolas</vt:lpstr>
      <vt:lpstr>Corbel</vt:lpstr>
      <vt:lpstr>ShojiVTI</vt:lpstr>
      <vt:lpstr>NBA All-Star by Smashmouth</vt:lpstr>
      <vt:lpstr>Why Did we Do This</vt:lpstr>
      <vt:lpstr>Why Us?</vt:lpstr>
      <vt:lpstr>Data Description</vt:lpstr>
      <vt:lpstr>Data Description Continued</vt:lpstr>
      <vt:lpstr>Exploratory Data  Analysis</vt:lpstr>
      <vt:lpstr>Methods</vt:lpstr>
      <vt:lpstr>Trait 1: Field Goal Percentage</vt:lpstr>
      <vt:lpstr>Trait 2: Steals per Game</vt:lpstr>
      <vt:lpstr>Trait 3: Win Shares</vt:lpstr>
      <vt:lpstr>Classification Results</vt:lpstr>
      <vt:lpstr>Using Only Effective Field Goal Percentage</vt:lpstr>
      <vt:lpstr>Using rebounds, assists, steals, blocks, and points  per game</vt:lpstr>
      <vt:lpstr>Flask App</vt:lpstr>
      <vt:lpstr>Conclusion</vt:lpstr>
      <vt:lpstr>Improvements looking forward</vt:lpstr>
      <vt:lpstr>Code Highlights</vt:lpstr>
      <vt:lpstr>Partner Breakdown</vt:lpstr>
      <vt:lpstr>Sources</vt:lpstr>
      <vt:lpstr>NBA All-Star by Smashmouth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NBA All-Star by Smashmouth</dc:title>
  <dc:creator>Parlan, William C</dc:creator>
  <cp:lastModifiedBy>Parlan, William C</cp:lastModifiedBy>
  <cp:revision>13</cp:revision>
  <dcterms:created xsi:type="dcterms:W3CDTF">2022-05-04T07:17:25Z</dcterms:created>
  <dcterms:modified xsi:type="dcterms:W3CDTF">2022-05-04T18:55:06Z</dcterms:modified>
</cp:coreProperties>
</file>